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301" r:id="rId4"/>
    <p:sldId id="340" r:id="rId6"/>
    <p:sldId id="303" r:id="rId7"/>
    <p:sldId id="304" r:id="rId8"/>
    <p:sldId id="305" r:id="rId9"/>
    <p:sldId id="410" r:id="rId10"/>
    <p:sldId id="447" r:id="rId11"/>
    <p:sldId id="448" r:id="rId12"/>
    <p:sldId id="306" r:id="rId13"/>
    <p:sldId id="339" r:id="rId14"/>
    <p:sldId id="307" r:id="rId15"/>
    <p:sldId id="308" r:id="rId16"/>
    <p:sldId id="309" r:id="rId17"/>
    <p:sldId id="318" r:id="rId18"/>
    <p:sldId id="310" r:id="rId19"/>
    <p:sldId id="320" r:id="rId20"/>
    <p:sldId id="319" r:id="rId21"/>
    <p:sldId id="322" r:id="rId22"/>
    <p:sldId id="323" r:id="rId23"/>
    <p:sldId id="321" r:id="rId24"/>
    <p:sldId id="324" r:id="rId25"/>
    <p:sldId id="329" r:id="rId26"/>
    <p:sldId id="332" r:id="rId27"/>
    <p:sldId id="330" r:id="rId28"/>
    <p:sldId id="331" r:id="rId29"/>
    <p:sldId id="376" r:id="rId30"/>
    <p:sldId id="393" r:id="rId31"/>
    <p:sldId id="409" r:id="rId32"/>
    <p:sldId id="484" r:id="rId33"/>
    <p:sldId id="341" r:id="rId34"/>
    <p:sldId id="501" r:id="rId35"/>
    <p:sldId id="333" r:id="rId36"/>
    <p:sldId id="326" r:id="rId37"/>
    <p:sldId id="327" r:id="rId38"/>
    <p:sldId id="335" r:id="rId39"/>
    <p:sldId id="334" r:id="rId40"/>
    <p:sldId id="328" r:id="rId41"/>
    <p:sldId id="342" r:id="rId42"/>
    <p:sldId id="343" r:id="rId43"/>
    <p:sldId id="325" r:id="rId44"/>
    <p:sldId id="344" r:id="rId45"/>
    <p:sldId id="338" r:id="rId46"/>
    <p:sldId id="336" r:id="rId47"/>
    <p:sldId id="337" r:id="rId48"/>
    <p:sldId id="296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 Bill" initials="ZB" lastIdx="22" clrIdx="0"/>
  <p:cmAuthor id="2" name="Cecilia Tong" initials="CT" lastIdx="2" clrIdx="1"/>
  <p:cmAuthor id="3" name="曲悠" initials="U" lastIdx="3" clrIdx="2"/>
  <p:cmAuthor id="4" name="Jino -Q" initials="J-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918" y="-114"/>
      </p:cViewPr>
      <p:guideLst>
        <p:guide orient="horz" pos="2055"/>
        <p:guide pos="38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 panose="02010600030101010101" charset="-122"/>
      </a:defRPr>
    </a:lvl1pPr>
    <a:lvl2pPr indent="228600" latinLnBrk="0">
      <a:defRPr sz="1200">
        <a:latin typeface="+mn-lt"/>
        <a:ea typeface="+mn-ea"/>
        <a:cs typeface="+mn-cs"/>
        <a:sym typeface="等线" panose="02010600030101010101" charset="-122"/>
      </a:defRPr>
    </a:lvl2pPr>
    <a:lvl3pPr indent="457200" latinLnBrk="0">
      <a:defRPr sz="1200">
        <a:latin typeface="+mn-lt"/>
        <a:ea typeface="+mn-ea"/>
        <a:cs typeface="+mn-cs"/>
        <a:sym typeface="等线" panose="02010600030101010101" charset="-122"/>
      </a:defRPr>
    </a:lvl3pPr>
    <a:lvl4pPr indent="685800" latinLnBrk="0">
      <a:defRPr sz="1200">
        <a:latin typeface="+mn-lt"/>
        <a:ea typeface="+mn-ea"/>
        <a:cs typeface="+mn-cs"/>
        <a:sym typeface="等线" panose="02010600030101010101" charset="-122"/>
      </a:defRPr>
    </a:lvl4pPr>
    <a:lvl5pPr indent="914400" latinLnBrk="0">
      <a:defRPr sz="1200">
        <a:latin typeface="+mn-lt"/>
        <a:ea typeface="+mn-ea"/>
        <a:cs typeface="+mn-cs"/>
        <a:sym typeface="等线" panose="02010600030101010101" charset="-122"/>
      </a:defRPr>
    </a:lvl5pPr>
    <a:lvl6pPr indent="1143000" latinLnBrk="0">
      <a:defRPr sz="1200">
        <a:latin typeface="+mn-lt"/>
        <a:ea typeface="+mn-ea"/>
        <a:cs typeface="+mn-cs"/>
        <a:sym typeface="等线" panose="02010600030101010101" charset="-122"/>
      </a:defRPr>
    </a:lvl6pPr>
    <a:lvl7pPr indent="1371600" latinLnBrk="0">
      <a:defRPr sz="1200">
        <a:latin typeface="+mn-lt"/>
        <a:ea typeface="+mn-ea"/>
        <a:cs typeface="+mn-cs"/>
        <a:sym typeface="等线" panose="02010600030101010101" charset="-122"/>
      </a:defRPr>
    </a:lvl7pPr>
    <a:lvl8pPr indent="1600200" latinLnBrk="0">
      <a:defRPr sz="1200">
        <a:latin typeface="+mn-lt"/>
        <a:ea typeface="+mn-ea"/>
        <a:cs typeface="+mn-cs"/>
        <a:sym typeface="等线" panose="02010600030101010101" charset="-122"/>
      </a:defRPr>
    </a:lvl8pPr>
    <a:lvl9pPr indent="1828800" latinLnBrk="0">
      <a:defRPr sz="1200">
        <a:latin typeface="+mn-lt"/>
        <a:ea typeface="+mn-ea"/>
        <a:cs typeface="+mn-cs"/>
        <a:sym typeface="等线" panose="02010600030101010101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Tob </a:t>
            </a:r>
            <a:r>
              <a:rPr lang="zh-CN" altLang="en-US"/>
              <a:t>的产品里面，并没有很大的并发请求压力，所以即使你直接加载这段依赖也并没有多久耗时。并且如果你真的想要依赖复用，那其实也有很多的库可以实现这个功能。比如</a:t>
            </a:r>
            <a:r>
              <a:rPr lang="en-US" altLang="zh-CN"/>
              <a:t>systemjs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采用基于协议的方式，进行改造。做到技术栈无关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html entry</a:t>
            </a:r>
            <a:r>
              <a:rPr lang="zh-CN" altLang="en-US"/>
              <a:t>的方案是使用浏览器原生的</a:t>
            </a:r>
            <a:r>
              <a:rPr lang="en-US" altLang="zh-CN"/>
              <a:t>fetch api </a:t>
            </a:r>
            <a:r>
              <a:rPr lang="zh-CN" altLang="en-US"/>
              <a:t>进行请求，获取到</a:t>
            </a:r>
            <a:r>
              <a:rPr lang="en-US" altLang="zh-CN"/>
              <a:t>html</a:t>
            </a:r>
            <a:r>
              <a:rPr lang="zh-CN" altLang="en-US"/>
              <a:t>。然后通过正则匹配到相应的</a:t>
            </a:r>
            <a:r>
              <a:rPr lang="en-US" altLang="zh-CN"/>
              <a:t>script </a:t>
            </a:r>
            <a:r>
              <a:rPr lang="zh-CN" altLang="en-US"/>
              <a:t>和</a:t>
            </a:r>
            <a:r>
              <a:rPr lang="en-US" altLang="zh-CN"/>
              <a:t> link</a:t>
            </a:r>
            <a:r>
              <a:rPr lang="zh-CN" altLang="en-US"/>
              <a:t>标签。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  <a:p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Monorepo可以定义为包含多个应用程序或基础架构相关代码的单个存储库</a:t>
            </a:r>
            <a:endParaRPr lang="en-US" altLang="zh-CN"/>
          </a:p>
          <a:p>
            <a:r>
              <a:rPr lang="zh-CN" altLang="en-US">
                <a:sym typeface="+mn-ea"/>
              </a:rPr>
              <a:t>优势：</a:t>
            </a:r>
            <a:endParaRPr lang="en-US" altLang="zh-CN"/>
          </a:p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代码重用将变得非常容易   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-  </a:t>
            </a:r>
            <a:r>
              <a:rPr lang="zh-CN" altLang="en-US">
                <a:sym typeface="+mn-ea"/>
              </a:rPr>
              <a:t>由于所有的项目代码都集中于一个代码仓库，我们将很容易抽离出各个项目共用的业务组件或工具，并通过 </a:t>
            </a:r>
            <a:r>
              <a:rPr lang="en-US" altLang="zh-CN">
                <a:sym typeface="+mn-ea"/>
              </a:rPr>
              <a:t>yarn workspace</a:t>
            </a:r>
            <a:r>
              <a:rPr lang="zh-CN" altLang="en-US">
                <a:sym typeface="+mn-ea"/>
              </a:rPr>
              <a:t>，Lerna 或其他工具进行代码内引用；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公用一套基建设施 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- </a:t>
            </a:r>
            <a:r>
              <a:rPr lang="zh-CN" altLang="en-US">
                <a:sym typeface="+mn-ea"/>
              </a:rPr>
              <a:t>项目基建成本的降低，所有项目复用一套标准的工具和规范，无需切换开发环境，如果有新的项目接入，也可以直接复用已有的基建流程，比如 CI 流程、构建和发布流程。这样只需要很少的人来维护所有项目的基建，维护成本也大大减低。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团队协作更加简单 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- </a:t>
            </a:r>
            <a:r>
              <a:rPr lang="zh-CN" altLang="en-US">
                <a:sym typeface="+mn-ea"/>
              </a:rPr>
              <a:t>大家都在一个仓库开发，能够方便地共享和复用代码，方便检索项目源码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劣势 </a:t>
            </a:r>
            <a:endParaRPr lang="zh-CN" altLang="en-US"/>
          </a:p>
          <a:p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初次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 clone 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时间增长</a:t>
            </a:r>
            <a:endParaRPr lang="zh-CN" altLang="en-US">
              <a:ln>
                <a:noFill/>
              </a:ln>
              <a:solidFill>
                <a:srgbClr val="FFFFFF"/>
              </a:solidFill>
              <a:effectLst/>
              <a:uFillTx/>
              <a:sym typeface="等线" panose="02010600030101010101" charset="-122"/>
            </a:endParaRPr>
          </a:p>
          <a:p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sym typeface="等线" panose="02010600030101010101" charset="-122"/>
              </a:rPr>
              <a:t>增加学习成本</a:t>
            </a:r>
            <a:endParaRPr lang="zh-CN" altLang="en-US">
              <a:ln>
                <a:noFill/>
              </a:ln>
              <a:solidFill>
                <a:srgbClr val="FFFFFF"/>
              </a:solidFill>
              <a:effectLst/>
              <a:uFillTx/>
              <a:sym typeface="等线" panose="02010600030101010101" charset="-122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软件开发领域从来没有「银弹」。monorepo 策略也并不完美。需要根据业务来抉择是否需要用到</a:t>
            </a:r>
            <a:r>
              <a:rPr lang="en-US" altLang="zh-CN">
                <a:sym typeface="+mn-ea"/>
              </a:rPr>
              <a:t>monorepo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微服务架构，将应用程序构建为独立的组件，并将每个应用程序进程作为一项服务运行。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微前端（Micro-Frontends）是一种类似于微服务的架构，它将微服务的理念应用于浏览器端，即将 Web 应用由单一的单体应用转变为多个小型前端应用聚合为一的应用。各个前端应用还可以独立运行、独立开发、独立部署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增强多例模式下的 createElement 方法，负责创建元素并劫持 script、link、style 三个标签的创建动作</a:t>
            </a:r>
            <a:endParaRPr lang="zh-CN" altLang="en-US"/>
          </a:p>
          <a:p>
            <a:r>
              <a:rPr lang="zh-CN" altLang="en-US"/>
              <a:t>增强 appendChild、insertBefore 方法，负责添加元素，并劫持 script、link、style 三个标签的添加动作，做一些特殊的处理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Proxy</a:t>
            </a:r>
            <a:r>
              <a:rPr lang="zh-CN" altLang="en-US"/>
              <a:t>对访问进行拦截处理。将</a:t>
            </a:r>
            <a:r>
              <a:rPr lang="en-US" altLang="zh-CN"/>
              <a:t>set</a:t>
            </a:r>
            <a:r>
              <a:rPr lang="zh-CN" altLang="en-US"/>
              <a:t>的属性全部添加到代理</a:t>
            </a:r>
            <a:r>
              <a:rPr lang="en-US" altLang="zh-CN"/>
              <a:t>window</a:t>
            </a:r>
            <a:r>
              <a:rPr lang="zh-CN" altLang="en-US"/>
              <a:t>上。使用的时候先从代理</a:t>
            </a:r>
            <a:r>
              <a:rPr lang="en-US" altLang="zh-CN"/>
              <a:t>window</a:t>
            </a:r>
            <a:r>
              <a:rPr lang="zh-CN" altLang="en-US"/>
              <a:t>上面找，没有的情况下，再去原来的</a:t>
            </a:r>
            <a:r>
              <a:rPr lang="en-US" altLang="zh-CN"/>
              <a:t>window</a:t>
            </a:r>
            <a:r>
              <a:rPr lang="zh-CN" altLang="en-US"/>
              <a:t>上面寻找。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快照沙箱</a:t>
            </a:r>
            <a:r>
              <a:rPr lang="en-US" altLang="zh-CN"/>
              <a:t> </a:t>
            </a:r>
            <a:r>
              <a:rPr lang="zh-CN" altLang="en-US"/>
              <a:t>就是在开启快照沙箱之前，把</a:t>
            </a:r>
            <a:r>
              <a:rPr lang="en-US" altLang="zh-CN"/>
              <a:t>window</a:t>
            </a:r>
            <a:r>
              <a:rPr lang="zh-CN" altLang="en-US"/>
              <a:t>对象上的方法全部存储起来，当成一个快照。然后到沙箱失活的时候（关闭），与开启快照沙箱时存储的对象进行比对。把不一致的内容存储起来，等到下次开启的时候，回复状态。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自己封装发布订阅机制，如果各应用之间都可以使用发布订阅，那么数据的流向将会变成一个网状结构，定位问题时的复杂成都将会成倍增加。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如果基于某个第三方库实现，那么侵入性又太强，各应用都要基于此状态管理库做定制开发。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9253E"/>
              </a:gs>
              <a:gs pos="100000">
                <a:srgbClr val="101E3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87655" y="6379845"/>
            <a:ext cx="1960245" cy="1841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ja-JP" sz="12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达观数据 </a:t>
            </a:r>
            <a:r>
              <a:rPr lang="en-US" altLang="zh-CN" sz="12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| </a:t>
            </a:r>
            <a:r>
              <a:rPr lang="zh-CN" altLang="en-US" sz="12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文本智能处理专家</a:t>
            </a:r>
            <a:endParaRPr lang="zh-CN" altLang="en-US" sz="12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36" name="PA-矩形 98"/>
          <p:cNvSpPr/>
          <p:nvPr userDrawn="1">
            <p:custDataLst>
              <p:tags r:id="rId2"/>
            </p:custDataLst>
          </p:nvPr>
        </p:nvSpPr>
        <p:spPr>
          <a:xfrm>
            <a:off x="-122555" y="285115"/>
            <a:ext cx="144000" cy="396000"/>
          </a:xfrm>
          <a:prstGeom prst="rect">
            <a:avLst/>
          </a:prstGeom>
          <a:gradFill flip="none" rotWithShape="1">
            <a:gsLst>
              <a:gs pos="0">
                <a:srgbClr val="256ABF"/>
              </a:gs>
              <a:gs pos="93000">
                <a:srgbClr val="002060"/>
              </a:gs>
              <a:gs pos="56000">
                <a:srgbClr val="02368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7" name="图片 6" descr="达观logo 长方形 透明底白字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8675" y="6127115"/>
            <a:ext cx="1120775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76f21b99fab8ccb3422699cc14236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2555" y="-3810"/>
            <a:ext cx="12437110" cy="686498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9253E">
                  <a:alpha val="93000"/>
                </a:srgbClr>
              </a:gs>
              <a:gs pos="100000">
                <a:srgbClr val="101E3E">
                  <a:alpha val="8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达观logo 长方形 透明底白字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8675" y="6127115"/>
            <a:ext cx="1120775" cy="59436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287655" y="6389370"/>
            <a:ext cx="2080260" cy="1841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ja-JP" sz="1200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达观数据 ｜</a:t>
            </a:r>
            <a:r>
              <a:rPr lang="en-US" altLang="zh-CN" sz="1200">
                <a:solidFill>
                  <a:srgbClr val="002060"/>
                </a:solidFill>
                <a:latin typeface="微软雅黑" panose="020B0503020204020204" charset="-122"/>
                <a:ea typeface="苹方-简" panose="020B0400000000000000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文本智能处理专家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2578715" y="354965"/>
            <a:ext cx="2781935" cy="4013200"/>
          </a:xfrm>
          <a:prstGeom prst="rect">
            <a:avLst/>
          </a:prstGeom>
          <a:solidFill>
            <a:srgbClr val="131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A263E"/>
              </a:gs>
              <a:gs pos="100000">
                <a:srgbClr val="0A18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5" name="image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22555" y="-3810"/>
            <a:ext cx="12436475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 userDrawn="1"/>
        </p:nvSpPr>
        <p:spPr>
          <a:xfrm>
            <a:off x="287655" y="6389370"/>
            <a:ext cx="2080260" cy="1841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ja-JP" sz="1200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达观数据 ｜</a:t>
            </a:r>
            <a:r>
              <a:rPr lang="en-US" altLang="zh-CN" sz="1200">
                <a:solidFill>
                  <a:srgbClr val="002060"/>
                </a:solidFill>
                <a:latin typeface="微软雅黑" panose="020B0503020204020204" charset="-122"/>
                <a:ea typeface="苹方-简" panose="020B0400000000000000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文本智能处理专家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5" name="Shape 122"/>
          <p:cNvSpPr/>
          <p:nvPr userDrawn="1"/>
        </p:nvSpPr>
        <p:spPr>
          <a:xfrm>
            <a:off x="12706350" y="681355"/>
            <a:ext cx="2738120" cy="4305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>
                <a:solidFill>
                  <a:schemeClr val="bg1"/>
                </a:solidFill>
              </a:rPr>
              <a:t>一级标题</a:t>
            </a:r>
            <a:r>
              <a:rPr lang="en-US" altLang="zh-CN">
                <a:solidFill>
                  <a:schemeClr val="bg1"/>
                </a:solidFill>
              </a:rPr>
              <a:t>28</a:t>
            </a:r>
            <a:r>
              <a:rPr lang="zh-CN" altLang="en-US">
                <a:solidFill>
                  <a:schemeClr val="bg1"/>
                </a:solidFill>
              </a:rPr>
              <a:t>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Shape 122"/>
          <p:cNvSpPr/>
          <p:nvPr userDrawn="1"/>
        </p:nvSpPr>
        <p:spPr>
          <a:xfrm>
            <a:off x="12706350" y="1398905"/>
            <a:ext cx="252603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二级标题</a:t>
            </a:r>
            <a:r>
              <a:rPr lang="en-US" altLang="zh-CN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18</a:t>
            </a:r>
            <a:r>
              <a:rPr lang="zh-CN" altLang="en-US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号（加粗）</a:t>
            </a:r>
            <a:endParaRPr lang="zh-CN" altLang="en-US" sz="1800" b="1">
              <a:gradFill>
                <a:gsLst>
                  <a:gs pos="0">
                    <a:srgbClr val="29DFFC"/>
                  </a:gs>
                  <a:gs pos="100000">
                    <a:srgbClr val="274DEA"/>
                  </a:gs>
                </a:gsLst>
                <a:lin ang="2700000" scaled="0"/>
              </a:gradFill>
            </a:endParaRPr>
          </a:p>
        </p:txBody>
      </p:sp>
      <p:sp>
        <p:nvSpPr>
          <p:cNvPr id="57" name="Shape 122"/>
          <p:cNvSpPr/>
          <p:nvPr userDrawn="1"/>
        </p:nvSpPr>
        <p:spPr>
          <a:xfrm>
            <a:off x="12706350" y="2014855"/>
            <a:ext cx="2444115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400" b="1" u="sng">
                <a:solidFill>
                  <a:schemeClr val="bg1"/>
                </a:solidFill>
              </a:rPr>
              <a:t>三级标题</a:t>
            </a:r>
            <a:r>
              <a:rPr lang="en-US" altLang="zh-CN" sz="1400" b="1" u="sng">
                <a:solidFill>
                  <a:schemeClr val="bg1"/>
                </a:solidFill>
              </a:rPr>
              <a:t>14</a:t>
            </a:r>
            <a:r>
              <a:rPr lang="zh-CN" altLang="en-US" sz="1400" b="1" u="sng">
                <a:solidFill>
                  <a:schemeClr val="bg1"/>
                </a:solidFill>
              </a:rPr>
              <a:t>号 （加粗，下划线）</a:t>
            </a:r>
            <a:endParaRPr lang="zh-CN" altLang="en-US" sz="1400" b="1" u="sng">
              <a:solidFill>
                <a:schemeClr val="bg1"/>
              </a:solidFill>
            </a:endParaRPr>
          </a:p>
        </p:txBody>
      </p:sp>
      <p:sp>
        <p:nvSpPr>
          <p:cNvPr id="58" name="Shape 122"/>
          <p:cNvSpPr/>
          <p:nvPr userDrawn="1"/>
        </p:nvSpPr>
        <p:spPr>
          <a:xfrm>
            <a:off x="12706350" y="2592070"/>
            <a:ext cx="1837055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400">
                <a:solidFill>
                  <a:schemeClr val="bg1"/>
                </a:solidFill>
              </a:rPr>
              <a:t>正文</a:t>
            </a:r>
            <a:r>
              <a:rPr lang="en-US" altLang="zh-CN" sz="1400">
                <a:solidFill>
                  <a:schemeClr val="bg1"/>
                </a:solidFill>
              </a:rPr>
              <a:t>14</a:t>
            </a:r>
            <a:r>
              <a:rPr lang="zh-CN" altLang="en-US" sz="1400">
                <a:solidFill>
                  <a:schemeClr val="bg1"/>
                </a:solidFill>
              </a:rPr>
              <a:t>号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9" name="Shape 122"/>
          <p:cNvSpPr/>
          <p:nvPr userDrawn="1"/>
        </p:nvSpPr>
        <p:spPr>
          <a:xfrm>
            <a:off x="12706350" y="3097530"/>
            <a:ext cx="1837055" cy="1841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200">
                <a:solidFill>
                  <a:schemeClr val="bg1"/>
                </a:solidFill>
              </a:rPr>
              <a:t>正文</a:t>
            </a:r>
            <a:r>
              <a:rPr lang="en-US" altLang="zh-CN" sz="1200">
                <a:solidFill>
                  <a:schemeClr val="bg1"/>
                </a:solidFill>
              </a:rPr>
              <a:t>12</a:t>
            </a:r>
            <a:r>
              <a:rPr lang="zh-CN" altLang="en-US" sz="1200">
                <a:solidFill>
                  <a:schemeClr val="bg1"/>
                </a:solidFill>
              </a:rPr>
              <a:t>号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17" name="图片 16" descr="达观logo 长方形 透明底白字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8675" y="6127115"/>
            <a:ext cx="1120775" cy="594360"/>
          </a:xfrm>
          <a:prstGeom prst="rect">
            <a:avLst/>
          </a:prstGeom>
        </p:spPr>
      </p:pic>
      <p:grpSp>
        <p:nvGrpSpPr>
          <p:cNvPr id="35" name="组合 34"/>
          <p:cNvGrpSpPr/>
          <p:nvPr userDrawn="1"/>
        </p:nvGrpSpPr>
        <p:grpSpPr>
          <a:xfrm>
            <a:off x="274320" y="-1720850"/>
            <a:ext cx="11181715" cy="1370965"/>
            <a:chOff x="420" y="3050"/>
            <a:chExt cx="17609" cy="2159"/>
          </a:xfrm>
        </p:grpSpPr>
        <p:sp>
          <p:nvSpPr>
            <p:cNvPr id="19" name="矩形 18"/>
            <p:cNvSpPr/>
            <p:nvPr userDrawn="1"/>
          </p:nvSpPr>
          <p:spPr>
            <a:xfrm>
              <a:off x="449" y="3122"/>
              <a:ext cx="4296" cy="844"/>
            </a:xfrm>
            <a:prstGeom prst="rect">
              <a:avLst/>
            </a:prstGeom>
            <a:gradFill>
              <a:gsLst>
                <a:gs pos="0">
                  <a:srgbClr val="29DFFC"/>
                </a:gs>
                <a:gs pos="100000">
                  <a:srgbClr val="274D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449" y="3108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41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223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252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441" y="4322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102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216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536" y="430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主要用于小、中色块，矢量图形。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4967" y="312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主要用于二级标题、重点内容文字。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6" name="文本框 35"/>
            <p:cNvSpPr txBox="1"/>
            <p:nvPr userDrawn="1"/>
          </p:nvSpPr>
          <p:spPr>
            <a:xfrm>
              <a:off x="1830" y="4791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0066D8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1429" y="3576"/>
              <a:ext cx="2446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#29DFFC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～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274DEA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10460" y="4185"/>
              <a:ext cx="7564" cy="1016"/>
              <a:chOff x="9700" y="2971"/>
              <a:chExt cx="7564" cy="1016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9700" y="3098"/>
                <a:ext cx="2917" cy="839"/>
              </a:xfrm>
              <a:prstGeom prst="roundRect">
                <a:avLst>
                  <a:gd name="adj" fmla="val 22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sx="91000" sy="9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729" y="3092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zh-CN" altLang="en-US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zh-CN" altLang="en-US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en-US" altLang="zh-CN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095" y="3546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#FFFFFF</a:t>
                </a:r>
                <a:endParaRPr lang="en-US" altLang="zh-CN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812" y="2971"/>
                <a:ext cx="4452" cy="1016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主要用于一级标题、三级标题、正文标准字体颜色。</a:t>
                </a:r>
                <a:endPara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94" name="组合 93"/>
            <p:cNvGrpSpPr/>
            <p:nvPr userDrawn="1"/>
          </p:nvGrpSpPr>
          <p:grpSpPr>
            <a:xfrm>
              <a:off x="10489" y="3050"/>
              <a:ext cx="7540" cy="933"/>
              <a:chOff x="9699" y="4250"/>
              <a:chExt cx="7540" cy="93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699" y="4334"/>
                <a:ext cx="2918" cy="849"/>
              </a:xfrm>
              <a:prstGeom prst="rect">
                <a:avLst/>
              </a:prstGeom>
              <a:solidFill>
                <a:srgbClr val="1D2A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787" y="4250"/>
                <a:ext cx="4452" cy="580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主要用于大面积背景板。</a:t>
                </a:r>
                <a:endPara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9699" y="4299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29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42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80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1275" y="4784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#1D2A50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0" name="矩形 29"/>
            <p:cNvSpPr/>
            <p:nvPr userDrawn="1"/>
          </p:nvSpPr>
          <p:spPr>
            <a:xfrm>
              <a:off x="420" y="4354"/>
              <a:ext cx="2919" cy="839"/>
            </a:xfrm>
            <a:prstGeom prst="rect">
              <a:avLst/>
            </a:prstGeom>
            <a:solidFill>
              <a:srgbClr val="00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420" y="4338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69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149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580" y="4607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#004595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3758" y="3108"/>
              <a:ext cx="1059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39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77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234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274320" y="-3246755"/>
            <a:ext cx="4803775" cy="598805"/>
            <a:chOff x="442" y="6162"/>
            <a:chExt cx="7565" cy="943"/>
          </a:xfrm>
        </p:grpSpPr>
        <p:sp>
          <p:nvSpPr>
            <p:cNvPr id="43" name="矩形 42"/>
            <p:cNvSpPr/>
            <p:nvPr/>
          </p:nvSpPr>
          <p:spPr>
            <a:xfrm>
              <a:off x="442" y="6250"/>
              <a:ext cx="2919" cy="839"/>
            </a:xfrm>
            <a:prstGeom prst="rect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5" y="623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91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155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213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555" y="6162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主要用于小面积背景板底色。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54" y="670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#5B9BD5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 userDrawn="1"/>
        </p:nvGrpSpPr>
        <p:grpSpPr>
          <a:xfrm>
            <a:off x="288925" y="-2512695"/>
            <a:ext cx="4791075" cy="589915"/>
            <a:chOff x="466" y="7446"/>
            <a:chExt cx="7545" cy="929"/>
          </a:xfrm>
        </p:grpSpPr>
        <p:sp>
          <p:nvSpPr>
            <p:cNvPr id="51" name="圆角矩形 50"/>
            <p:cNvSpPr/>
            <p:nvPr/>
          </p:nvSpPr>
          <p:spPr>
            <a:xfrm>
              <a:off x="466" y="7504"/>
              <a:ext cx="2917" cy="839"/>
            </a:xfrm>
            <a:prstGeom prst="roundRect">
              <a:avLst>
                <a:gd name="adj" fmla="val 2240"/>
              </a:avLst>
            </a:prstGeom>
            <a:solidFill>
              <a:srgbClr val="5B9BD5">
                <a:alpha val="20000"/>
              </a:srgbClr>
            </a:solidFill>
            <a:ln>
              <a:noFill/>
            </a:ln>
            <a:effectLst>
              <a:outerShdw blurRad="165100" sx="92000" sy="9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5" y="750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91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155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213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861" y="796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5B9BD5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559" y="744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主要用于列表背景板底色。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861" y="7577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80%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82" name="组合 81"/>
          <p:cNvGrpSpPr/>
          <p:nvPr userDrawn="1"/>
        </p:nvGrpSpPr>
        <p:grpSpPr>
          <a:xfrm>
            <a:off x="274320" y="-4006215"/>
            <a:ext cx="4803775" cy="598805"/>
            <a:chOff x="442" y="6162"/>
            <a:chExt cx="7565" cy="943"/>
          </a:xfrm>
        </p:grpSpPr>
        <p:sp>
          <p:nvSpPr>
            <p:cNvPr id="83" name="矩形 82"/>
            <p:cNvSpPr/>
            <p:nvPr/>
          </p:nvSpPr>
          <p:spPr>
            <a:xfrm>
              <a:off x="442" y="6250"/>
              <a:ext cx="2919" cy="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65" y="623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255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192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555" y="6162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主要用于重点文字强调。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854" y="670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1000">
                  <a:solidFill>
                    <a:schemeClr val="bg1"/>
                  </a:solidFill>
                  <a:sym typeface="+mn-ea"/>
                </a:rPr>
                <a:t>FFC000</a:t>
              </a:r>
              <a:endParaRPr lang="zh-CN" altLang="en-US" sz="100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 rot="0">
            <a:off x="6649720" y="-4066540"/>
            <a:ext cx="4923790" cy="2152650"/>
            <a:chOff x="9699" y="6158"/>
            <a:chExt cx="7754" cy="3390"/>
          </a:xfrm>
        </p:grpSpPr>
        <p:sp>
          <p:nvSpPr>
            <p:cNvPr id="62" name="文本框 61"/>
            <p:cNvSpPr txBox="1"/>
            <p:nvPr/>
          </p:nvSpPr>
          <p:spPr>
            <a:xfrm>
              <a:off x="12781" y="6158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主要用于小色块、矢量图形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699" y="6235"/>
              <a:ext cx="2926" cy="871"/>
              <a:chOff x="9693" y="7764"/>
              <a:chExt cx="2926" cy="871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9693" y="7764"/>
                <a:ext cx="2919" cy="839"/>
              </a:xfrm>
              <a:prstGeom prst="rect">
                <a:avLst/>
              </a:prstGeom>
              <a:solidFill>
                <a:srgbClr val="CBD8EC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9724" y="7764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203</a:t>
                </a:r>
                <a:endPara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216</a:t>
                </a:r>
                <a:endPara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236</a:t>
                </a:r>
                <a:endPara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1090" y="8217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r"/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#CBD8EC</a:t>
                </a:r>
                <a:endPara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2781" y="7374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主要用于分割线，虚线框。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699" y="7449"/>
              <a:ext cx="2919" cy="839"/>
            </a:xfrm>
            <a:prstGeom prst="rect">
              <a:avLst/>
            </a:prstGeom>
            <a:solidFill>
              <a:srgbClr val="CBD8EC">
                <a:alpha val="40000"/>
              </a:srgbClr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17" y="7449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203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216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236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096" y="7902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#CBD8EC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1077" y="7529"/>
              <a:ext cx="1541" cy="386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p>
              <a:pPr algn="just"/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60%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2781" y="8605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主要用于流程框线条。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699" y="8677"/>
              <a:ext cx="2926" cy="871"/>
              <a:chOff x="9693" y="7764"/>
              <a:chExt cx="2926" cy="871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9693" y="7781"/>
                <a:ext cx="2919" cy="839"/>
              </a:xfrm>
              <a:prstGeom prst="rect">
                <a:avLst/>
              </a:prstGeom>
              <a:solidFill>
                <a:srgbClr val="5B9BD5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9724" y="7764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91</a:t>
                </a:r>
                <a:endParaRPr 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155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213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090" y="8217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r"/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#5B9BD5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11240" y="6332"/>
              <a:ext cx="1378" cy="386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p>
              <a:pPr algn="just"/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%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9253E"/>
              </a:gs>
              <a:gs pos="100000">
                <a:srgbClr val="101E3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98"/>
          <p:cNvSpPr/>
          <p:nvPr userDrawn="1">
            <p:custDataLst>
              <p:tags r:id="rId2"/>
            </p:custDataLst>
          </p:nvPr>
        </p:nvSpPr>
        <p:spPr>
          <a:xfrm>
            <a:off x="0" y="282575"/>
            <a:ext cx="144000" cy="396000"/>
          </a:xfrm>
          <a:prstGeom prst="rect">
            <a:avLst/>
          </a:prstGeom>
          <a:gradFill flip="none" rotWithShape="1">
            <a:gsLst>
              <a:gs pos="0">
                <a:srgbClr val="126CBF"/>
              </a:gs>
              <a:gs pos="93000">
                <a:srgbClr val="002060"/>
              </a:gs>
              <a:gs pos="38000">
                <a:srgbClr val="02368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5213E"/>
              </a:gs>
              <a:gs pos="72000">
                <a:srgbClr val="101C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95885" y="7620"/>
            <a:ext cx="12437110" cy="6865620"/>
          </a:xfrm>
          <a:prstGeom prst="rect">
            <a:avLst/>
          </a:prstGeom>
          <a:gradFill>
            <a:gsLst>
              <a:gs pos="0">
                <a:srgbClr val="1A263E"/>
              </a:gs>
              <a:gs pos="100000">
                <a:srgbClr val="0A18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图片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9865" y="1345565"/>
            <a:ext cx="12625070" cy="552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仅标题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" name="image2.png"/>
          <p:cNvPicPr>
            <a:picLocks noChangeAspect="1"/>
          </p:cNvPicPr>
          <p:nvPr userDrawn="1"/>
        </p:nvPicPr>
        <p:blipFill>
          <a:blip r:embed="rId3" cstate="email">
            <a:alphaModFix amt="90000"/>
          </a:blip>
          <a:stretch>
            <a:fillRect/>
          </a:stretch>
        </p:blipFill>
        <p:spPr>
          <a:xfrm>
            <a:off x="10567885" y="452738"/>
            <a:ext cx="1079513" cy="412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8" name="Shape 68"/>
          <p:cNvSpPr/>
          <p:nvPr userDrawn="1"/>
        </p:nvSpPr>
        <p:spPr>
          <a:xfrm rot="5400000">
            <a:off x="-62714" y="498487"/>
            <a:ext cx="431801" cy="301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" name="图片 3" descr="未标题-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image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40" y="635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 拷贝 3">
    <p:bg>
      <p:bgPr>
        <a:solidFill>
          <a:srgbClr val="232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405131" y="341628"/>
            <a:ext cx="1120137" cy="751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目录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 拷贝 8">
    <p:bg>
      <p:bgPr>
        <a:solidFill>
          <a:srgbClr val="22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2.png"/>
          <p:cNvPicPr>
            <a:picLocks noChangeAspect="1"/>
          </p:cNvPicPr>
          <p:nvPr/>
        </p:nvPicPr>
        <p:blipFill>
          <a:blip r:embed="rId2" cstate="print">
            <a:alphaModFix amt="90000"/>
          </a:blip>
          <a:stretch>
            <a:fillRect/>
          </a:stretch>
        </p:blipFill>
        <p:spPr>
          <a:xfrm>
            <a:off x="10567885" y="452738"/>
            <a:ext cx="1079510" cy="412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Shape 30"/>
          <p:cNvSpPr/>
          <p:nvPr/>
        </p:nvSpPr>
        <p:spPr>
          <a:xfrm rot="5400000">
            <a:off x="-62714" y="498487"/>
            <a:ext cx="431801" cy="30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 拷贝 4">
    <p:bg>
      <p:bgPr>
        <a:solidFill>
          <a:srgbClr val="22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3.jpeg"/>
          <p:cNvPicPr>
            <a:picLocks noChangeAspect="1"/>
          </p:cNvPicPr>
          <p:nvPr/>
        </p:nvPicPr>
        <p:blipFill>
          <a:blip r:embed="rId2" cstate="print"/>
          <a:srcRect l="689" t="8717" r="1328" b="8716"/>
          <a:stretch>
            <a:fillRect/>
          </a:stretch>
        </p:blipFill>
        <p:spPr>
          <a:xfrm>
            <a:off x="-423" y="-1"/>
            <a:ext cx="12192847" cy="68580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2" name="Shape 6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52B41">
              <a:alpha val="9166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/>
        </p:txBody>
      </p:sp>
      <p:pic>
        <p:nvPicPr>
          <p:cNvPr id="63" name="image2.png"/>
          <p:cNvPicPr>
            <a:picLocks noChangeAspect="1"/>
          </p:cNvPicPr>
          <p:nvPr/>
        </p:nvPicPr>
        <p:blipFill>
          <a:blip r:embed="rId3" cstate="print">
            <a:alphaModFix amt="90000"/>
          </a:blip>
          <a:stretch>
            <a:fillRect/>
          </a:stretch>
        </p:blipFill>
        <p:spPr>
          <a:xfrm>
            <a:off x="10567885" y="452738"/>
            <a:ext cx="1079510" cy="412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" name="Shape 64"/>
          <p:cNvSpPr/>
          <p:nvPr/>
        </p:nvSpPr>
        <p:spPr>
          <a:xfrm rot="5400000">
            <a:off x="-62714" y="498487"/>
            <a:ext cx="431801" cy="30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 拷贝 1">
    <p:bg>
      <p:bgPr>
        <a:solidFill>
          <a:srgbClr val="030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4.jpeg"/>
          <p:cNvPicPr>
            <a:picLocks noChangeAspect="1"/>
          </p:cNvPicPr>
          <p:nvPr/>
        </p:nvPicPr>
        <p:blipFill>
          <a:blip r:embed="rId2" cstate="print">
            <a:alphaModFix amt="51298"/>
          </a:blip>
          <a:srcRect t="3491" b="3489"/>
          <a:stretch>
            <a:fillRect/>
          </a:stretch>
        </p:blipFill>
        <p:spPr>
          <a:xfrm>
            <a:off x="0" y="-13683"/>
            <a:ext cx="12192000" cy="68853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" name="Shape 73"/>
          <p:cNvSpPr/>
          <p:nvPr/>
        </p:nvSpPr>
        <p:spPr>
          <a:xfrm>
            <a:off x="0" y="0"/>
            <a:ext cx="12220086" cy="6815040"/>
          </a:xfrm>
          <a:prstGeom prst="rect">
            <a:avLst/>
          </a:prstGeom>
          <a:solidFill>
            <a:srgbClr val="222A43">
              <a:alpha val="4615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/>
        </p:txBody>
      </p:sp>
      <p:pic>
        <p:nvPicPr>
          <p:cNvPr id="74" name="image2.png"/>
          <p:cNvPicPr>
            <a:picLocks noChangeAspect="1"/>
          </p:cNvPicPr>
          <p:nvPr/>
        </p:nvPicPr>
        <p:blipFill>
          <a:blip r:embed="rId3" cstate="print">
            <a:alphaModFix amt="90000"/>
          </a:blip>
          <a:stretch>
            <a:fillRect/>
          </a:stretch>
        </p:blipFill>
        <p:spPr>
          <a:xfrm>
            <a:off x="10567885" y="452738"/>
            <a:ext cx="1079510" cy="412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" name="Shape 75"/>
          <p:cNvSpPr/>
          <p:nvPr/>
        </p:nvSpPr>
        <p:spPr>
          <a:xfrm rot="5400000">
            <a:off x="-62714" y="498487"/>
            <a:ext cx="431801" cy="30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76" name="Shape 76"/>
          <p:cNvSpPr/>
          <p:nvPr/>
        </p:nvSpPr>
        <p:spPr>
          <a:xfrm rot="5400000">
            <a:off x="-62714" y="498487"/>
            <a:ext cx="431801" cy="301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 拷贝 6">
    <p:bg>
      <p:bgPr>
        <a:solidFill>
          <a:srgbClr val="22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2.png"/>
          <p:cNvPicPr>
            <a:picLocks noChangeAspect="1"/>
          </p:cNvPicPr>
          <p:nvPr/>
        </p:nvPicPr>
        <p:blipFill>
          <a:blip r:embed="rId2" cstate="print">
            <a:alphaModFix amt="90000"/>
          </a:blip>
          <a:stretch>
            <a:fillRect/>
          </a:stretch>
        </p:blipFill>
        <p:spPr>
          <a:xfrm>
            <a:off x="10567885" y="452738"/>
            <a:ext cx="1079511" cy="412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Shape 85"/>
          <p:cNvSpPr/>
          <p:nvPr/>
        </p:nvSpPr>
        <p:spPr>
          <a:xfrm rot="5400000">
            <a:off x="-62714" y="498487"/>
            <a:ext cx="431801" cy="301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1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661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2578715" y="354965"/>
            <a:ext cx="2781935" cy="4013200"/>
          </a:xfrm>
          <a:prstGeom prst="rect">
            <a:avLst/>
          </a:prstGeom>
          <a:solidFill>
            <a:srgbClr val="131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A263E"/>
              </a:gs>
              <a:gs pos="100000">
                <a:srgbClr val="0A18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5" name="image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22555" y="-3810"/>
            <a:ext cx="12436475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/>
          <p:cNvSpPr txBox="1"/>
          <p:nvPr userDrawn="1"/>
        </p:nvSpPr>
        <p:spPr>
          <a:xfrm>
            <a:off x="287655" y="6389370"/>
            <a:ext cx="2080260" cy="1841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ja-JP" sz="1200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达观数据 ｜</a:t>
            </a:r>
            <a:r>
              <a:rPr lang="en-US" altLang="zh-CN" sz="1200">
                <a:solidFill>
                  <a:srgbClr val="002060"/>
                </a:solidFill>
                <a:latin typeface="微软雅黑" panose="020B0503020204020204" charset="-122"/>
                <a:ea typeface="苹方-简" panose="020B0400000000000000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文本智能处理专家</a:t>
            </a:r>
            <a:endParaRPr lang="zh-CN" altLang="en-US" sz="12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5" name="Shape 122"/>
          <p:cNvSpPr/>
          <p:nvPr userDrawn="1"/>
        </p:nvSpPr>
        <p:spPr>
          <a:xfrm>
            <a:off x="12706350" y="681355"/>
            <a:ext cx="2738120" cy="4305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>
                <a:solidFill>
                  <a:schemeClr val="bg1"/>
                </a:solidFill>
              </a:rPr>
              <a:t>一级标题</a:t>
            </a:r>
            <a:r>
              <a:rPr lang="en-US" altLang="zh-CN">
                <a:solidFill>
                  <a:schemeClr val="bg1"/>
                </a:solidFill>
              </a:rPr>
              <a:t>28</a:t>
            </a:r>
            <a:r>
              <a:rPr lang="zh-CN" altLang="en-US">
                <a:solidFill>
                  <a:schemeClr val="bg1"/>
                </a:solidFill>
              </a:rPr>
              <a:t>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Shape 122"/>
          <p:cNvSpPr/>
          <p:nvPr userDrawn="1"/>
        </p:nvSpPr>
        <p:spPr>
          <a:xfrm>
            <a:off x="12706350" y="1398905"/>
            <a:ext cx="252603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二级标题</a:t>
            </a:r>
            <a:r>
              <a:rPr lang="en-US" altLang="zh-CN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18</a:t>
            </a:r>
            <a:r>
              <a:rPr lang="zh-CN" altLang="en-US" sz="1800" b="1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号（加粗）</a:t>
            </a:r>
            <a:endParaRPr lang="zh-CN" altLang="en-US" sz="1800" b="1">
              <a:gradFill>
                <a:gsLst>
                  <a:gs pos="0">
                    <a:srgbClr val="29DFFC"/>
                  </a:gs>
                  <a:gs pos="100000">
                    <a:srgbClr val="274DEA"/>
                  </a:gs>
                </a:gsLst>
                <a:lin ang="2700000" scaled="0"/>
              </a:gradFill>
            </a:endParaRPr>
          </a:p>
        </p:txBody>
      </p:sp>
      <p:sp>
        <p:nvSpPr>
          <p:cNvPr id="57" name="Shape 122"/>
          <p:cNvSpPr/>
          <p:nvPr userDrawn="1"/>
        </p:nvSpPr>
        <p:spPr>
          <a:xfrm>
            <a:off x="12706350" y="2014855"/>
            <a:ext cx="2444115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400" b="1" u="sng">
                <a:solidFill>
                  <a:schemeClr val="bg1"/>
                </a:solidFill>
              </a:rPr>
              <a:t>三级标题</a:t>
            </a:r>
            <a:r>
              <a:rPr lang="en-US" altLang="zh-CN" sz="1400" b="1" u="sng">
                <a:solidFill>
                  <a:schemeClr val="bg1"/>
                </a:solidFill>
              </a:rPr>
              <a:t>14</a:t>
            </a:r>
            <a:r>
              <a:rPr lang="zh-CN" altLang="en-US" sz="1400" b="1" u="sng">
                <a:solidFill>
                  <a:schemeClr val="bg1"/>
                </a:solidFill>
              </a:rPr>
              <a:t>号 （加粗，下划线）</a:t>
            </a:r>
            <a:endParaRPr lang="zh-CN" altLang="en-US" sz="1400" b="1" u="sng">
              <a:solidFill>
                <a:schemeClr val="bg1"/>
              </a:solidFill>
            </a:endParaRPr>
          </a:p>
        </p:txBody>
      </p:sp>
      <p:sp>
        <p:nvSpPr>
          <p:cNvPr id="58" name="Shape 122"/>
          <p:cNvSpPr/>
          <p:nvPr userDrawn="1"/>
        </p:nvSpPr>
        <p:spPr>
          <a:xfrm>
            <a:off x="12706350" y="2592070"/>
            <a:ext cx="1837055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400">
                <a:solidFill>
                  <a:schemeClr val="bg1"/>
                </a:solidFill>
              </a:rPr>
              <a:t>正文</a:t>
            </a:r>
            <a:r>
              <a:rPr lang="en-US" altLang="zh-CN" sz="1400">
                <a:solidFill>
                  <a:schemeClr val="bg1"/>
                </a:solidFill>
              </a:rPr>
              <a:t>14</a:t>
            </a:r>
            <a:r>
              <a:rPr lang="zh-CN" altLang="en-US" sz="1400">
                <a:solidFill>
                  <a:schemeClr val="bg1"/>
                </a:solidFill>
              </a:rPr>
              <a:t>号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9" name="Shape 122"/>
          <p:cNvSpPr/>
          <p:nvPr userDrawn="1"/>
        </p:nvSpPr>
        <p:spPr>
          <a:xfrm>
            <a:off x="12706350" y="3097530"/>
            <a:ext cx="1837055" cy="1841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200">
                <a:solidFill>
                  <a:schemeClr val="bg1"/>
                </a:solidFill>
              </a:rPr>
              <a:t>正文</a:t>
            </a:r>
            <a:r>
              <a:rPr lang="en-US" altLang="zh-CN" sz="1200">
                <a:solidFill>
                  <a:schemeClr val="bg1"/>
                </a:solidFill>
              </a:rPr>
              <a:t>12</a:t>
            </a:r>
            <a:r>
              <a:rPr lang="zh-CN" altLang="en-US" sz="1200">
                <a:solidFill>
                  <a:schemeClr val="bg1"/>
                </a:solidFill>
              </a:rPr>
              <a:t>号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17" name="图片 16" descr="达观logo 长方形 透明底白字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8675" y="6127115"/>
            <a:ext cx="1120775" cy="594360"/>
          </a:xfrm>
          <a:prstGeom prst="rect">
            <a:avLst/>
          </a:prstGeom>
        </p:spPr>
      </p:pic>
      <p:grpSp>
        <p:nvGrpSpPr>
          <p:cNvPr id="35" name="组合 34"/>
          <p:cNvGrpSpPr/>
          <p:nvPr userDrawn="1"/>
        </p:nvGrpSpPr>
        <p:grpSpPr>
          <a:xfrm>
            <a:off x="274320" y="-1720850"/>
            <a:ext cx="11181715" cy="1370965"/>
            <a:chOff x="420" y="3050"/>
            <a:chExt cx="17609" cy="2159"/>
          </a:xfrm>
        </p:grpSpPr>
        <p:sp>
          <p:nvSpPr>
            <p:cNvPr id="19" name="矩形 18"/>
            <p:cNvSpPr/>
            <p:nvPr userDrawn="1"/>
          </p:nvSpPr>
          <p:spPr>
            <a:xfrm>
              <a:off x="449" y="3122"/>
              <a:ext cx="4296" cy="844"/>
            </a:xfrm>
            <a:prstGeom prst="rect">
              <a:avLst/>
            </a:prstGeom>
            <a:gradFill>
              <a:gsLst>
                <a:gs pos="0">
                  <a:srgbClr val="29DFFC"/>
                </a:gs>
                <a:gs pos="100000">
                  <a:srgbClr val="274D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449" y="3108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41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223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252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441" y="4322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102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216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536" y="430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主要用于小、中色块，矢量图形。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 userDrawn="1"/>
          </p:nvSpPr>
          <p:spPr>
            <a:xfrm>
              <a:off x="4967" y="312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主要用于二级标题、重点内容文字。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6" name="文本框 35"/>
            <p:cNvSpPr txBox="1"/>
            <p:nvPr userDrawn="1"/>
          </p:nvSpPr>
          <p:spPr>
            <a:xfrm>
              <a:off x="1830" y="4791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0066D8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1429" y="3576"/>
              <a:ext cx="2446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#29DFFC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～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274DEA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10460" y="4185"/>
              <a:ext cx="7564" cy="1016"/>
              <a:chOff x="9700" y="2971"/>
              <a:chExt cx="7564" cy="1016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9700" y="3098"/>
                <a:ext cx="2917" cy="839"/>
              </a:xfrm>
              <a:prstGeom prst="roundRect">
                <a:avLst>
                  <a:gd name="adj" fmla="val 22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sx="91000" sy="9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729" y="3092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zh-CN" altLang="en-US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zh-CN" altLang="en-US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255</a:t>
                </a:r>
                <a:endParaRPr lang="en-US" altLang="zh-CN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095" y="3546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66D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#FFFFFF</a:t>
                </a:r>
                <a:endParaRPr lang="en-US" altLang="zh-CN" sz="1000">
                  <a:solidFill>
                    <a:srgbClr val="0066D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812" y="2971"/>
                <a:ext cx="4452" cy="1016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主要用于一级标题、三级标题、正文标准字体颜色。</a:t>
                </a:r>
                <a:endPara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94" name="组合 93"/>
            <p:cNvGrpSpPr/>
            <p:nvPr userDrawn="1"/>
          </p:nvGrpSpPr>
          <p:grpSpPr>
            <a:xfrm>
              <a:off x="10489" y="3050"/>
              <a:ext cx="7540" cy="933"/>
              <a:chOff x="9699" y="4250"/>
              <a:chExt cx="7540" cy="93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699" y="4334"/>
                <a:ext cx="2918" cy="849"/>
              </a:xfrm>
              <a:prstGeom prst="rect">
                <a:avLst/>
              </a:prstGeom>
              <a:solidFill>
                <a:srgbClr val="1D2A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787" y="4250"/>
                <a:ext cx="4452" cy="580"/>
              </a:xfrm>
              <a:prstGeom prst="rect">
                <a:avLst/>
              </a:prstGeom>
              <a:noFill/>
            </p:spPr>
            <p:txBody>
              <a:bodyPr wrap="square" lIns="0" rtlCol="0" anchor="t">
                <a:spAutoFit/>
              </a:bodyPr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主要用于大面积背景板。</a:t>
                </a:r>
                <a:endPara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9699" y="4299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29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42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80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1275" y="4784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#1D2A50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0" name="矩形 29"/>
            <p:cNvSpPr/>
            <p:nvPr userDrawn="1"/>
          </p:nvSpPr>
          <p:spPr>
            <a:xfrm>
              <a:off x="420" y="4354"/>
              <a:ext cx="2919" cy="839"/>
            </a:xfrm>
            <a:prstGeom prst="rect">
              <a:avLst/>
            </a:prstGeom>
            <a:solidFill>
              <a:srgbClr val="004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420" y="4338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69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149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580" y="4607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#004595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3758" y="3108"/>
              <a:ext cx="1059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39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77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234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274320" y="-3246755"/>
            <a:ext cx="4803775" cy="598805"/>
            <a:chOff x="442" y="6162"/>
            <a:chExt cx="7565" cy="943"/>
          </a:xfrm>
        </p:grpSpPr>
        <p:sp>
          <p:nvSpPr>
            <p:cNvPr id="43" name="矩形 42"/>
            <p:cNvSpPr/>
            <p:nvPr/>
          </p:nvSpPr>
          <p:spPr>
            <a:xfrm>
              <a:off x="442" y="6250"/>
              <a:ext cx="2919" cy="839"/>
            </a:xfrm>
            <a:prstGeom prst="rect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5" y="623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91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155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213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555" y="6162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主要用于小面积背景板底色。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54" y="670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#5B9BD5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 userDrawn="1"/>
        </p:nvGrpSpPr>
        <p:grpSpPr>
          <a:xfrm>
            <a:off x="288925" y="-2512695"/>
            <a:ext cx="4791075" cy="589915"/>
            <a:chOff x="466" y="7446"/>
            <a:chExt cx="7545" cy="929"/>
          </a:xfrm>
        </p:grpSpPr>
        <p:sp>
          <p:nvSpPr>
            <p:cNvPr id="51" name="圆角矩形 50"/>
            <p:cNvSpPr/>
            <p:nvPr/>
          </p:nvSpPr>
          <p:spPr>
            <a:xfrm>
              <a:off x="466" y="7504"/>
              <a:ext cx="2917" cy="839"/>
            </a:xfrm>
            <a:prstGeom prst="roundRect">
              <a:avLst>
                <a:gd name="adj" fmla="val 2240"/>
              </a:avLst>
            </a:prstGeom>
            <a:solidFill>
              <a:srgbClr val="5B9BD5">
                <a:alpha val="20000"/>
              </a:srgbClr>
            </a:solidFill>
            <a:ln>
              <a:noFill/>
            </a:ln>
            <a:effectLst>
              <a:outerShdw blurRad="165100" sx="92000" sy="9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5" y="750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91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155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213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861" y="796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5B9BD5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559" y="7446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主要用于列表背景板底色。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861" y="7577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80%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82" name="组合 81"/>
          <p:cNvGrpSpPr/>
          <p:nvPr userDrawn="1"/>
        </p:nvGrpSpPr>
        <p:grpSpPr>
          <a:xfrm>
            <a:off x="274320" y="-4006215"/>
            <a:ext cx="4803775" cy="598805"/>
            <a:chOff x="442" y="6162"/>
            <a:chExt cx="7565" cy="943"/>
          </a:xfrm>
        </p:grpSpPr>
        <p:sp>
          <p:nvSpPr>
            <p:cNvPr id="83" name="矩形 82"/>
            <p:cNvSpPr/>
            <p:nvPr/>
          </p:nvSpPr>
          <p:spPr>
            <a:xfrm>
              <a:off x="442" y="6250"/>
              <a:ext cx="2919" cy="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65" y="6234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255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192</a:t>
              </a:r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555" y="6162"/>
              <a:ext cx="445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主要用于重点文字强调。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854" y="6703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1000">
                  <a:solidFill>
                    <a:schemeClr val="bg1"/>
                  </a:solidFill>
                  <a:sym typeface="+mn-ea"/>
                </a:rPr>
                <a:t>FFC000</a:t>
              </a:r>
              <a:endParaRPr lang="zh-CN" altLang="en-US" sz="100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 rot="0">
            <a:off x="6649720" y="-4066540"/>
            <a:ext cx="4923790" cy="2152650"/>
            <a:chOff x="9699" y="6158"/>
            <a:chExt cx="7754" cy="3390"/>
          </a:xfrm>
        </p:grpSpPr>
        <p:sp>
          <p:nvSpPr>
            <p:cNvPr id="62" name="文本框 61"/>
            <p:cNvSpPr txBox="1"/>
            <p:nvPr/>
          </p:nvSpPr>
          <p:spPr>
            <a:xfrm>
              <a:off x="12781" y="6158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主要用于小色块、矢量图形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699" y="6235"/>
              <a:ext cx="2926" cy="871"/>
              <a:chOff x="9693" y="7764"/>
              <a:chExt cx="2926" cy="871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9693" y="7764"/>
                <a:ext cx="2919" cy="839"/>
              </a:xfrm>
              <a:prstGeom prst="rect">
                <a:avLst/>
              </a:prstGeom>
              <a:solidFill>
                <a:srgbClr val="CBD8EC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9724" y="7764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203</a:t>
                </a:r>
                <a:endPara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216</a:t>
                </a:r>
                <a:endPara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236</a:t>
                </a:r>
                <a:endPara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1090" y="8217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r"/>
                <a:r>
                  <a:rPr lang="en-US" altLang="zh-CN" sz="1000">
                    <a:solidFill>
                      <a:srgbClr val="004595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#CBD8EC</a:t>
                </a:r>
                <a:endPara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2781" y="7374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主要用于分割线，虚线框。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699" y="7449"/>
              <a:ext cx="2919" cy="839"/>
            </a:xfrm>
            <a:prstGeom prst="rect">
              <a:avLst/>
            </a:prstGeom>
            <a:solidFill>
              <a:srgbClr val="CBD8EC">
                <a:alpha val="40000"/>
              </a:srgbClr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17" y="7449"/>
              <a:ext cx="1360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203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216</a:t>
              </a:r>
              <a:endParaRPr lang="zh-CN" alt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236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096" y="7902"/>
              <a:ext cx="152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#CBD8EC</a:t>
              </a:r>
              <a:endParaRPr lang="en-US" altLang="zh-CN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1077" y="7529"/>
              <a:ext cx="1541" cy="386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p>
              <a:pPr algn="just"/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60%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2781" y="8605"/>
              <a:ext cx="4672" cy="580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主要用于流程框线条。</a:t>
              </a: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699" y="8677"/>
              <a:ext cx="2926" cy="871"/>
              <a:chOff x="9693" y="7764"/>
              <a:chExt cx="2926" cy="871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9693" y="7781"/>
                <a:ext cx="2919" cy="839"/>
              </a:xfrm>
              <a:prstGeom prst="rect">
                <a:avLst/>
              </a:prstGeom>
              <a:solidFill>
                <a:srgbClr val="5B9BD5"/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9724" y="7764"/>
                <a:ext cx="1360" cy="87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R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91</a:t>
                </a:r>
                <a:endParaRPr 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155</a:t>
                </a:r>
                <a:endParaRPr lang="zh-CN" altLang="en-US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213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090" y="8217"/>
                <a:ext cx="1529" cy="3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r"/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#5B9BD5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11240" y="6332"/>
              <a:ext cx="1378" cy="386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p>
              <a:pPr algn="just"/>
              <a:r>
                <a:rPr lang="zh-CN" alt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透明度：</a:t>
              </a:r>
              <a:r>
                <a:rPr lang="en-US" altLang="zh-CN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lang="en-US" sz="1000">
                  <a:solidFill>
                    <a:srgbClr val="00459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%</a:t>
              </a:r>
              <a:endParaRPr lang="en-US" sz="1000">
                <a:solidFill>
                  <a:srgbClr val="00459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98"/>
          <p:cNvSpPr/>
          <p:nvPr userDrawn="1">
            <p:custDataLst>
              <p:tags r:id="rId2"/>
            </p:custDataLst>
          </p:nvPr>
        </p:nvSpPr>
        <p:spPr>
          <a:xfrm>
            <a:off x="0" y="282575"/>
            <a:ext cx="144000" cy="396000"/>
          </a:xfrm>
          <a:prstGeom prst="rect">
            <a:avLst/>
          </a:prstGeom>
          <a:gradFill flip="none" rotWithShape="1">
            <a:gsLst>
              <a:gs pos="0">
                <a:srgbClr val="126CBF"/>
              </a:gs>
              <a:gs pos="93000">
                <a:srgbClr val="002060"/>
              </a:gs>
              <a:gs pos="38000">
                <a:srgbClr val="02368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22555" y="-3810"/>
            <a:ext cx="12437110" cy="6865620"/>
          </a:xfrm>
          <a:prstGeom prst="rect">
            <a:avLst/>
          </a:prstGeom>
          <a:gradFill>
            <a:gsLst>
              <a:gs pos="0">
                <a:srgbClr val="15213E"/>
              </a:gs>
              <a:gs pos="72000">
                <a:srgbClr val="101C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95885" y="7620"/>
            <a:ext cx="12437110" cy="6865620"/>
          </a:xfrm>
          <a:prstGeom prst="rect">
            <a:avLst/>
          </a:prstGeom>
          <a:gradFill>
            <a:gsLst>
              <a:gs pos="0">
                <a:srgbClr val="1A263E"/>
              </a:gs>
              <a:gs pos="100000">
                <a:srgbClr val="0A18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图片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9865" y="1345565"/>
            <a:ext cx="12625070" cy="552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5080" y="-52070"/>
            <a:ext cx="12212320" cy="5648325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146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image2.png"/>
          <p:cNvPicPr>
            <a:picLocks noChangeAspect="1"/>
          </p:cNvPicPr>
          <p:nvPr/>
        </p:nvPicPr>
        <p:blipFill>
          <a:blip r:embed="rId10" cstate="print">
            <a:alphaModFix amt="90000"/>
          </a:blip>
          <a:stretch>
            <a:fillRect/>
          </a:stretch>
        </p:blipFill>
        <p:spPr>
          <a:xfrm>
            <a:off x="1347684" y="518039"/>
            <a:ext cx="1270004" cy="4853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Shape 4"/>
          <p:cNvSpPr/>
          <p:nvPr/>
        </p:nvSpPr>
        <p:spPr>
          <a:xfrm>
            <a:off x="1347684" y="1158079"/>
            <a:ext cx="381010" cy="25409"/>
          </a:xfrm>
          <a:prstGeom prst="rect">
            <a:avLst/>
          </a:prstGeom>
          <a:solidFill>
            <a:srgbClr val="3762A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Light 8"/>
                <a:ea typeface="Segoe UI Light 8"/>
                <a:cs typeface="Segoe UI Light 8"/>
                <a:sym typeface="Segoe UI Light 8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Light 8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themeOverride" Target="../theme/themeOverride1.xml"/><Relationship Id="rId12" Type="http://schemas.openxmlformats.org/officeDocument/2006/relationships/tags" Target="../tags/tag13.xml"/><Relationship Id="rId11" Type="http://schemas.openxmlformats.org/officeDocument/2006/relationships/image" Target="../media/image5.png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19.jpeg"/><Relationship Id="rId4" Type="http://schemas.openxmlformats.org/officeDocument/2006/relationships/tags" Target="../tags/tag88.xml"/><Relationship Id="rId3" Type="http://schemas.openxmlformats.org/officeDocument/2006/relationships/image" Target="../media/image18.png"/><Relationship Id="rId2" Type="http://schemas.openxmlformats.org/officeDocument/2006/relationships/tags" Target="../tags/tag8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2.xml"/><Relationship Id="rId1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60.xml"/><Relationship Id="rId3" Type="http://schemas.openxmlformats.org/officeDocument/2006/relationships/image" Target="../media/image20.png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64.xml"/><Relationship Id="rId4" Type="http://schemas.openxmlformats.org/officeDocument/2006/relationships/image" Target="../media/image21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0.xml"/><Relationship Id="rId3" Type="http://schemas.openxmlformats.org/officeDocument/2006/relationships/image" Target="../media/image23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8" Type="http://schemas.openxmlformats.org/officeDocument/2006/relationships/slideLayout" Target="../slideLayouts/slideLayout8.xml"/><Relationship Id="rId27" Type="http://schemas.openxmlformats.org/officeDocument/2006/relationships/tags" Target="../tags/tag49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95.xml"/><Relationship Id="rId1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image" Target="../media/image25.png"/><Relationship Id="rId5" Type="http://schemas.openxmlformats.org/officeDocument/2006/relationships/tags" Target="../tags/tag202.xml"/><Relationship Id="rId4" Type="http://schemas.openxmlformats.org/officeDocument/2006/relationships/image" Target="../media/image24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9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image" Target="../media/image26.png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06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3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53.xml"/><Relationship Id="rId11" Type="http://schemas.openxmlformats.org/officeDocument/2006/relationships/image" Target="../media/image5.png"/><Relationship Id="rId10" Type="http://schemas.openxmlformats.org/officeDocument/2006/relationships/tags" Target="../tags/tag252.xml"/><Relationship Id="rId1" Type="http://schemas.openxmlformats.org/officeDocument/2006/relationships/tags" Target="../tags/tag244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25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15.png"/><Relationship Id="rId7" Type="http://schemas.openxmlformats.org/officeDocument/2006/relationships/tags" Target="../tags/tag54.xml"/><Relationship Id="rId6" Type="http://schemas.openxmlformats.org/officeDocument/2006/relationships/image" Target="../media/image14.png"/><Relationship Id="rId5" Type="http://schemas.openxmlformats.org/officeDocument/2006/relationships/tags" Target="../tags/tag53.xml"/><Relationship Id="rId4" Type="http://schemas.openxmlformats.org/officeDocument/2006/relationships/image" Target="../media/image13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58.xml"/><Relationship Id="rId13" Type="http://schemas.openxmlformats.org/officeDocument/2006/relationships/image" Target="../media/image17.png"/><Relationship Id="rId12" Type="http://schemas.openxmlformats.org/officeDocument/2006/relationships/tags" Target="../tags/tag57.xml"/><Relationship Id="rId11" Type="http://schemas.openxmlformats.org/officeDocument/2006/relationships/image" Target="../media/image16.png"/><Relationship Id="rId10" Type="http://schemas.openxmlformats.org/officeDocument/2006/relationships/tags" Target="../tags/tag56.xml"/><Relationship Id="rId1" Type="http://schemas.openxmlformats.org/officeDocument/2006/relationships/tags" Target="../tags/tag50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266.xml"/><Relationship Id="rId10" Type="http://schemas.openxmlformats.org/officeDocument/2006/relationships/image" Target="../media/image30.png"/><Relationship Id="rId1" Type="http://schemas.openxmlformats.org/officeDocument/2006/relationships/tags" Target="../tags/tag25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269.xml"/><Relationship Id="rId3" Type="http://schemas.openxmlformats.org/officeDocument/2006/relationships/image" Target="../media/image31.png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hyperlink" Target="https://github.com/SAP/luigi" TargetMode="Externa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4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93.xml"/><Relationship Id="rId6" Type="http://schemas.openxmlformats.org/officeDocument/2006/relationships/image" Target="../media/image32.jpeg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5" name="Shape 95"/>
          <p:cNvSpPr/>
          <p:nvPr>
            <p:custDataLst>
              <p:tags r:id="rId3"/>
            </p:custDataLst>
          </p:nvPr>
        </p:nvSpPr>
        <p:spPr>
          <a:xfrm>
            <a:off x="2713378" y="2061842"/>
            <a:ext cx="6765290" cy="9207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4400" spc="440">
                <a:solidFill>
                  <a:srgbClr val="FFFFFF"/>
                </a:solidFill>
                <a:effectLst>
                  <a:outerShdw blurRad="165100" dist="88900" dir="2700000" rotWithShape="0">
                    <a:srgbClr val="000000">
                      <a:alpha val="14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5400">
                <a:gradFill>
                  <a:gsLst>
                    <a:gs pos="0">
                      <a:srgbClr val="29DFFC"/>
                    </a:gs>
                    <a:gs pos="100000">
                      <a:srgbClr val="274DEA"/>
                    </a:gs>
                  </a:gsLst>
                  <a:lin ang="2700000" scaled="0"/>
                </a:gradFill>
              </a:rPr>
              <a:t>微前端的探索与实践</a:t>
            </a:r>
            <a:endParaRPr lang="zh-CN" sz="5400">
              <a:gradFill>
                <a:gsLst>
                  <a:gs pos="0">
                    <a:srgbClr val="29DFFC"/>
                  </a:gs>
                  <a:gs pos="100000">
                    <a:srgbClr val="274DEA"/>
                  </a:gs>
                </a:gsLst>
                <a:lin ang="2700000" scaled="0"/>
              </a:gradFill>
            </a:endParaRPr>
          </a:p>
        </p:txBody>
      </p:sp>
      <p:grpSp>
        <p:nvGrpSpPr>
          <p:cNvPr id="103" name="Group 103"/>
          <p:cNvGrpSpPr/>
          <p:nvPr/>
        </p:nvGrpSpPr>
        <p:grpSpPr>
          <a:xfrm>
            <a:off x="2874153" y="3157691"/>
            <a:ext cx="6443696" cy="421637"/>
            <a:chOff x="-1" y="0"/>
            <a:chExt cx="6443695" cy="421635"/>
          </a:xfrm>
        </p:grpSpPr>
        <p:grpSp>
          <p:nvGrpSpPr>
            <p:cNvPr id="98" name="Group 98"/>
            <p:cNvGrpSpPr/>
            <p:nvPr/>
          </p:nvGrpSpPr>
          <p:grpSpPr>
            <a:xfrm>
              <a:off x="-2" y="189736"/>
              <a:ext cx="1133718" cy="67581"/>
              <a:chOff x="0" y="-1"/>
              <a:chExt cx="1133716" cy="67579"/>
            </a:xfrm>
          </p:grpSpPr>
          <p:sp>
            <p:nvSpPr>
              <p:cNvPr id="96" name="Shape 96"/>
              <p:cNvSpPr/>
              <p:nvPr>
                <p:custDataLst>
                  <p:tags r:id="rId4"/>
                </p:custDataLst>
              </p:nvPr>
            </p:nvSpPr>
            <p:spPr>
              <a:xfrm>
                <a:off x="-1" y="33786"/>
                <a:ext cx="1077931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97" name="Shape 97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1076033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  <p:sp>
          <p:nvSpPr>
            <p:cNvPr id="99" name="Shape 99"/>
            <p:cNvSpPr/>
            <p:nvPr>
              <p:custDataLst>
                <p:tags r:id="rId6"/>
              </p:custDataLst>
            </p:nvPr>
          </p:nvSpPr>
          <p:spPr>
            <a:xfrm>
              <a:off x="1454639" y="0"/>
              <a:ext cx="3848742" cy="42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 spc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文本智能处理专家</a:t>
              </a:r>
            </a:p>
          </p:txBody>
        </p:sp>
        <p:grpSp>
          <p:nvGrpSpPr>
            <p:cNvPr id="102" name="Group 102"/>
            <p:cNvGrpSpPr/>
            <p:nvPr/>
          </p:nvGrpSpPr>
          <p:grpSpPr>
            <a:xfrm>
              <a:off x="5309974" y="189736"/>
              <a:ext cx="1133720" cy="67581"/>
              <a:chOff x="0" y="-1"/>
              <a:chExt cx="1133719" cy="67579"/>
            </a:xfrm>
          </p:grpSpPr>
          <p:sp>
            <p:nvSpPr>
              <p:cNvPr id="100" name="Shape 100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5785" y="33786"/>
                <a:ext cx="1077934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101" name="Shape 101"/>
              <p:cNvSpPr/>
              <p:nvPr>
                <p:custDataLst>
                  <p:tags r:id="rId8"/>
                </p:custDataLst>
              </p:nvPr>
            </p:nvSpPr>
            <p:spPr>
              <a:xfrm rot="18900000" flipH="1">
                <a:off x="9896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</p:grpSp>
      <p:sp>
        <p:nvSpPr>
          <p:cNvPr id="104" name="Shape 104"/>
          <p:cNvSpPr/>
          <p:nvPr>
            <p:custDataLst>
              <p:tags r:id="rId9"/>
            </p:custDataLst>
          </p:nvPr>
        </p:nvSpPr>
        <p:spPr>
          <a:xfrm>
            <a:off x="4902835" y="3865880"/>
            <a:ext cx="2439035" cy="979170"/>
          </a:xfrm>
          <a:prstGeom prst="rect">
            <a:avLst/>
          </a:prstGeom>
          <a:ln w="12700">
            <a:miter lim="400000"/>
          </a:ln>
        </p:spPr>
        <p:txBody>
          <a:bodyPr wrap="square" lIns="72000" tIns="72000" rIns="72000" bIns="72000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zh-CN">
                <a:sym typeface="+mn-ea"/>
              </a:rPr>
              <a:t>钟慎恩</a:t>
            </a:r>
            <a:endParaRPr lang="zh-CN"/>
          </a:p>
          <a:p>
            <a:pPr>
              <a:lnSpc>
                <a:spcPct val="170000"/>
              </a:lnSpc>
            </a:pPr>
            <a:r>
              <a:rPr lang="zh-CN"/>
              <a:t>搜索推荐部 </a:t>
            </a:r>
            <a:r>
              <a:rPr lang="en-US" altLang="zh-CN"/>
              <a:t>- </a:t>
            </a:r>
            <a:r>
              <a:rPr lang="zh-CN" altLang="en-US"/>
              <a:t>前端产品组</a:t>
            </a:r>
            <a:endParaRPr lang="zh-CN"/>
          </a:p>
        </p:txBody>
      </p:sp>
      <p:pic>
        <p:nvPicPr>
          <p:cNvPr id="7" name="图片 6" descr="达观logo 长方形 透明底白字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750" y="100330"/>
            <a:ext cx="1708150" cy="90614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-50800" y="-46990"/>
            <a:ext cx="12293600" cy="6951345"/>
            <a:chOff x="0" y="-15240"/>
            <a:chExt cx="12192000" cy="688848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0" y="-15240"/>
              <a:ext cx="12192000" cy="6888480"/>
            </a:xfrm>
            <a:prstGeom prst="rect">
              <a:avLst/>
            </a:prstGeom>
            <a:gradFill flip="none" rotWithShape="1">
              <a:gsLst>
                <a:gs pos="0">
                  <a:srgbClr val="00081C"/>
                </a:gs>
                <a:gs pos="100000">
                  <a:srgbClr val="00081C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2874152" y="3157691"/>
            <a:ext cx="6443697" cy="397510"/>
            <a:chOff x="-2" y="0"/>
            <a:chExt cx="6443696" cy="397508"/>
          </a:xfrm>
        </p:grpSpPr>
        <p:grpSp>
          <p:nvGrpSpPr>
            <p:cNvPr id="98" name="Group 98"/>
            <p:cNvGrpSpPr/>
            <p:nvPr/>
          </p:nvGrpSpPr>
          <p:grpSpPr>
            <a:xfrm>
              <a:off x="-2" y="189736"/>
              <a:ext cx="1133718" cy="67581"/>
              <a:chOff x="0" y="-1"/>
              <a:chExt cx="1133716" cy="67579"/>
            </a:xfrm>
          </p:grpSpPr>
          <p:sp>
            <p:nvSpPr>
              <p:cNvPr id="96" name="Shape 96"/>
              <p:cNvSpPr/>
              <p:nvPr>
                <p:custDataLst>
                  <p:tags r:id="rId4"/>
                </p:custDataLst>
              </p:nvPr>
            </p:nvSpPr>
            <p:spPr>
              <a:xfrm>
                <a:off x="-1" y="33786"/>
                <a:ext cx="1077931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97" name="Shape 97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1076033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  <p:sp>
          <p:nvSpPr>
            <p:cNvPr id="99" name="Shape 99"/>
            <p:cNvSpPr/>
            <p:nvPr>
              <p:custDataLst>
                <p:tags r:id="rId6"/>
              </p:custDataLst>
            </p:nvPr>
          </p:nvSpPr>
          <p:spPr>
            <a:xfrm>
              <a:off x="1454639" y="0"/>
              <a:ext cx="3848742" cy="397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 spc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/>
                <a:t>探索微前端</a:t>
              </a:r>
              <a:endParaRPr lang="zh-CN" altLang="en-US"/>
            </a:p>
          </p:txBody>
        </p:sp>
        <p:grpSp>
          <p:nvGrpSpPr>
            <p:cNvPr id="102" name="Group 102"/>
            <p:cNvGrpSpPr/>
            <p:nvPr/>
          </p:nvGrpSpPr>
          <p:grpSpPr>
            <a:xfrm>
              <a:off x="5309974" y="189736"/>
              <a:ext cx="1133720" cy="67581"/>
              <a:chOff x="0" y="-1"/>
              <a:chExt cx="1133719" cy="67579"/>
            </a:xfrm>
          </p:grpSpPr>
          <p:sp>
            <p:nvSpPr>
              <p:cNvPr id="100" name="Shape 100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5785" y="33786"/>
                <a:ext cx="1077934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101" name="Shape 101"/>
              <p:cNvSpPr/>
              <p:nvPr>
                <p:custDataLst>
                  <p:tags r:id="rId8"/>
                </p:custDataLst>
              </p:nvPr>
            </p:nvSpPr>
            <p:spPr>
              <a:xfrm rot="18900000" flipH="1">
                <a:off x="9896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</p:grpSp>
      <p:sp>
        <p:nvSpPr>
          <p:cNvPr id="104" name="Shape 104"/>
          <p:cNvSpPr/>
          <p:nvPr>
            <p:custDataLst>
              <p:tags r:id="rId9"/>
            </p:custDataLst>
          </p:nvPr>
        </p:nvSpPr>
        <p:spPr>
          <a:xfrm>
            <a:off x="4954718" y="3866189"/>
            <a:ext cx="2282571" cy="389255"/>
          </a:xfrm>
          <a:prstGeom prst="rect">
            <a:avLst/>
          </a:prstGeom>
          <a:ln w="12700">
            <a:miter lim="400000"/>
          </a:ln>
        </p:spPr>
        <p:txBody>
          <a:bodyPr lIns="72000" tIns="72000" rIns="72000" bIns="72000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buNone/>
            </a:p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96595" y="526415"/>
            <a:ext cx="324929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什么微前端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96595" y="2940050"/>
            <a:ext cx="1149604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与多个团队使用不同的 JavaScript 框架构建现代 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W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eb 应用的技术、策略和方法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流程图: 过程 4"/>
          <p:cNvSpPr/>
          <p:nvPr/>
        </p:nvSpPr>
        <p:spPr>
          <a:xfrm>
            <a:off x="548005" y="2025015"/>
            <a:ext cx="5112385" cy="2664460"/>
          </a:xfrm>
          <a:prstGeom prst="flowChartProcess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23900" y="547370"/>
            <a:ext cx="447294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微前端的思路继承自微服务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4" name="图片 3" descr="monolith_1-monolith-microservices.70b547e30e30b013051d58a93a6e35e77408a2a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0575" y="2196465"/>
            <a:ext cx="4627245" cy="2320925"/>
          </a:xfrm>
          <a:prstGeom prst="rect">
            <a:avLst/>
          </a:prstGeom>
        </p:spPr>
      </p:pic>
      <p:pic>
        <p:nvPicPr>
          <p:cNvPr id="6" name="图片 5" descr="mfe-structure.4b7628a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69405" y="2110740"/>
            <a:ext cx="5309235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295525" y="5295900"/>
            <a:ext cx="161734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微服务模型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8658860" y="5295900"/>
            <a:ext cx="171196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微前端模型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8"/>
    </p:custData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椭圆 9"/>
          <p:cNvSpPr/>
          <p:nvPr>
            <p:custDataLst>
              <p:tags r:id="rId1"/>
            </p:custDataLst>
          </p:nvPr>
        </p:nvSpPr>
        <p:spPr>
          <a:xfrm>
            <a:off x="6514465" y="4117975"/>
            <a:ext cx="2448560" cy="2303780"/>
          </a:xfrm>
          <a:prstGeom prst="ellipse">
            <a:avLst/>
          </a:prstGeom>
          <a:gradFill>
            <a:gsLst>
              <a:gs pos="0">
                <a:srgbClr val="84BCB3"/>
              </a:gs>
              <a:gs pos="100000">
                <a:srgbClr val="181461"/>
              </a:gs>
            </a:gsLst>
            <a:lin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4535" y="559435"/>
            <a:ext cx="36652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微前端的价值是什么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4512310" y="2132330"/>
            <a:ext cx="3383915" cy="3168650"/>
          </a:xfrm>
          <a:prstGeom prst="ellipse">
            <a:avLst/>
          </a:prstGeom>
          <a:gradFill>
            <a:gsLst>
              <a:gs pos="0">
                <a:srgbClr val="724388"/>
              </a:gs>
              <a:gs pos="57000">
                <a:srgbClr val="A2296A">
                  <a:alpha val="98000"/>
                </a:srgbClr>
              </a:gs>
              <a:gs pos="100000">
                <a:srgbClr val="F7AEAA"/>
              </a:gs>
            </a:gsLst>
            <a:lin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231130" y="3459480"/>
            <a:ext cx="212534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技术栈无关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2990850" y="3945890"/>
            <a:ext cx="2376170" cy="2304415"/>
          </a:xfrm>
          <a:prstGeom prst="ellipse">
            <a:avLst/>
          </a:prstGeom>
          <a:gradFill>
            <a:gsLst>
              <a:gs pos="99000">
                <a:srgbClr val="8E4CB7"/>
              </a:gs>
              <a:gs pos="0">
                <a:srgbClr val="3BB6FE">
                  <a:alpha val="65000"/>
                </a:srgbClr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3620770" y="4933950"/>
            <a:ext cx="147574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应用隔离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7185660" y="5040630"/>
            <a:ext cx="138049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动态组合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2990850" y="1080135"/>
            <a:ext cx="2736215" cy="2520315"/>
          </a:xfrm>
          <a:prstGeom prst="ellipse">
            <a:avLst/>
          </a:prstGeom>
          <a:gradFill>
            <a:gsLst>
              <a:gs pos="0">
                <a:srgbClr val="A2AB28"/>
              </a:gs>
              <a:gs pos="100000">
                <a:srgbClr val="36907E">
                  <a:alpha val="92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3702685" y="1925955"/>
            <a:ext cx="131191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独立开发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独立部署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4" name="椭圆 13"/>
          <p:cNvSpPr/>
          <p:nvPr>
            <p:custDataLst>
              <p:tags r:id="rId10"/>
            </p:custDataLst>
          </p:nvPr>
        </p:nvSpPr>
        <p:spPr>
          <a:xfrm>
            <a:off x="6601460" y="559435"/>
            <a:ext cx="3096260" cy="2880360"/>
          </a:xfrm>
          <a:prstGeom prst="ellipse">
            <a:avLst/>
          </a:prstGeom>
          <a:gradFill>
            <a:gsLst>
              <a:gs pos="0">
                <a:srgbClr val="0060EA"/>
              </a:gs>
              <a:gs pos="85000">
                <a:srgbClr val="00C0FA">
                  <a:alpha val="84000"/>
                </a:srgbClr>
              </a:gs>
            </a:gsLst>
            <a:lin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7447915" y="1739265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分而治之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12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流程图: 可选过程 10"/>
          <p:cNvSpPr/>
          <p:nvPr>
            <p:custDataLst>
              <p:tags r:id="rId1"/>
            </p:custDataLst>
          </p:nvPr>
        </p:nvSpPr>
        <p:spPr>
          <a:xfrm>
            <a:off x="1990090" y="1847215"/>
            <a:ext cx="2664460" cy="1440180"/>
          </a:xfrm>
          <a:prstGeom prst="flowChartAlternateProcess">
            <a:avLst/>
          </a:prstGeom>
          <a:gradFill>
            <a:gsLst>
              <a:gs pos="0">
                <a:srgbClr val="DDE7DC">
                  <a:alpha val="0"/>
                </a:srgbClr>
              </a:gs>
              <a:gs pos="100000">
                <a:srgbClr val="008AB6"/>
              </a:gs>
            </a:gsLst>
            <a:lin ang="1800000"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2790" y="555625"/>
            <a:ext cx="27889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714625" y="2338070"/>
            <a:ext cx="12134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CSS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隔离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流程图: 可选过程 11"/>
          <p:cNvSpPr/>
          <p:nvPr>
            <p:custDataLst>
              <p:tags r:id="rId4"/>
            </p:custDataLst>
          </p:nvPr>
        </p:nvSpPr>
        <p:spPr>
          <a:xfrm>
            <a:off x="7339965" y="1775460"/>
            <a:ext cx="2664460" cy="1440180"/>
          </a:xfrm>
          <a:prstGeom prst="flowChartAlternateProcess">
            <a:avLst/>
          </a:prstGeom>
          <a:gradFill>
            <a:gsLst>
              <a:gs pos="0">
                <a:srgbClr val="DDE7DC">
                  <a:alpha val="4000"/>
                </a:srgbClr>
              </a:gs>
              <a:gs pos="100000">
                <a:srgbClr val="008AB6"/>
              </a:gs>
            </a:gsLst>
            <a:lin ang="1800000"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216900" y="2266315"/>
            <a:ext cx="100330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" name="流程图: 可选过程 12"/>
          <p:cNvSpPr/>
          <p:nvPr>
            <p:custDataLst>
              <p:tags r:id="rId6"/>
            </p:custDataLst>
          </p:nvPr>
        </p:nvSpPr>
        <p:spPr>
          <a:xfrm>
            <a:off x="1998345" y="4144010"/>
            <a:ext cx="2664460" cy="1440180"/>
          </a:xfrm>
          <a:prstGeom prst="flowChartAlternateProcess">
            <a:avLst/>
          </a:prstGeom>
          <a:gradFill>
            <a:gsLst>
              <a:gs pos="0">
                <a:srgbClr val="DDE7DC">
                  <a:alpha val="0"/>
                </a:srgbClr>
              </a:gs>
              <a:gs pos="100000">
                <a:srgbClr val="008AB6"/>
              </a:gs>
            </a:gsLst>
            <a:lin ang="1200000"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522220" y="4634230"/>
            <a:ext cx="161734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应用间通信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" name="流程图: 可选过程 1"/>
          <p:cNvSpPr/>
          <p:nvPr>
            <p:custDataLst>
              <p:tags r:id="rId8"/>
            </p:custDataLst>
          </p:nvPr>
        </p:nvSpPr>
        <p:spPr>
          <a:xfrm>
            <a:off x="7386320" y="4143375"/>
            <a:ext cx="2664460" cy="1440180"/>
          </a:xfrm>
          <a:prstGeom prst="flowChartAlternateProcess">
            <a:avLst/>
          </a:prstGeom>
          <a:gradFill>
            <a:gsLst>
              <a:gs pos="0">
                <a:srgbClr val="DDE7DC">
                  <a:alpha val="4000"/>
                </a:srgbClr>
              </a:gs>
              <a:gs pos="100000">
                <a:srgbClr val="008AB6"/>
              </a:gs>
            </a:gsLst>
            <a:lin ang="1800000"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3865" y="4634865"/>
            <a:ext cx="130937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依赖复用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3425" y="555625"/>
            <a:ext cx="26206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12670" y="632460"/>
            <a:ext cx="12477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CSS </a:t>
            </a: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隔离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528570" y="1840865"/>
            <a:ext cx="244729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1.BEM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，命名约定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528570" y="2560320"/>
            <a:ext cx="511619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2.CSS Modules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，构建时，限定作用域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528570" y="3279775"/>
            <a:ext cx="447865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3.CSS In JS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，通过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动态创建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528570" y="3999230"/>
            <a:ext cx="516636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4.Shadow DOM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，基于浏览器功能实现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528570" y="4803140"/>
            <a:ext cx="619823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5.Runtime CSS Transformer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，运行时动态转换 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8"/>
    </p:custData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6125" y="55499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382520" y="631825"/>
            <a:ext cx="196596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CSS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隔离方案对比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122045" y="1452880"/>
          <a:ext cx="10144760" cy="4501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6190"/>
                <a:gridCol w="2536190"/>
                <a:gridCol w="2536190"/>
                <a:gridCol w="2536190"/>
              </a:tblGrid>
              <a:tr h="561340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b="1"/>
                        <a:t>方案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b="1"/>
                        <a:t>说明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b="1"/>
                        <a:t>优点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b="1"/>
                        <a:t>缺点</a:t>
                      </a:r>
                      <a:endParaRPr lang="zh-CN" altLang="en-US" b="1"/>
                    </a:p>
                  </a:txBody>
                  <a:tcPr/>
                </a:tc>
              </a:tr>
              <a:tr h="782320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/>
                        <a:t>BEM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不同项目用不同的前缀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命名规则避免冲突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依赖约定，容易出现纰漏</a:t>
                      </a:r>
                      <a:endParaRPr lang="zh-CN" altLang="en-US"/>
                    </a:p>
                  </a:txBody>
                  <a:tcPr/>
                </a:tc>
              </a:tr>
              <a:tr h="781685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/>
                        <a:t>CSS Modules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通过编译生成不冲突的选择器名称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可靠易用，避免了人工约束的不可控性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只能在构建时期使用，依赖预处理器与打包工具</a:t>
                      </a:r>
                      <a:endParaRPr lang="zh-CN" altLang="en-US"/>
                    </a:p>
                  </a:txBody>
                  <a:tcPr/>
                </a:tc>
              </a:tr>
              <a:tr h="781685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/>
                        <a:t>CSS-In-JS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CSS 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 JS </a:t>
                      </a:r>
                      <a:r>
                        <a:rPr lang="zh-CN" altLang="en-US"/>
                        <a:t>编码在一起，最终生成不冲突的选择器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有效的避免了样式冲突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运行时额外开销，略缺失完整</a:t>
                      </a:r>
                      <a:r>
                        <a:rPr lang="en-US" altLang="zh-CN"/>
                        <a:t> CSS</a:t>
                      </a:r>
                      <a:r>
                        <a:rPr lang="zh-CN" altLang="en-US"/>
                        <a:t>能力</a:t>
                      </a:r>
                      <a:endParaRPr lang="zh-CN" altLang="en-US"/>
                    </a:p>
                  </a:txBody>
                  <a:tcPr/>
                </a:tc>
              </a:tr>
              <a:tr h="812800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/>
                        <a:t>Shadow-DOM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基于浏览器实现的样式隔离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可以做到真正的样式完全隔离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有些组件是添加到</a:t>
                      </a:r>
                      <a:r>
                        <a:rPr lang="en-US" altLang="zh-CN"/>
                        <a:t> document.body </a:t>
                      </a:r>
                      <a:r>
                        <a:rPr lang="zh-CN" altLang="en-US"/>
                        <a:t>下面的，会造成样式缺失</a:t>
                      </a:r>
                      <a:endParaRPr lang="zh-CN" altLang="en-US"/>
                    </a:p>
                  </a:txBody>
                  <a:tcPr/>
                </a:tc>
              </a:tr>
              <a:tr h="781685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/>
                        <a:t>Runtime CSS Transformer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运行时对插入</a:t>
                      </a:r>
                      <a:r>
                        <a:rPr lang="en-US" altLang="zh-CN"/>
                        <a:t> CSS </a:t>
                      </a:r>
                      <a:r>
                        <a:rPr lang="zh-CN" altLang="en-US"/>
                        <a:t>进行转换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基于这种方案可以让用户以最小的改动成本实现样式隔离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增加运行时开销，转换过程中需要考虑细节太多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3425" y="554990"/>
            <a:ext cx="169354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 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286000" y="631825"/>
            <a:ext cx="3849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CSS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隔离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lang="en-US" altLang="zh-CN" b="1">
                <a:solidFill>
                  <a:srgbClr val="FFFFFF"/>
                </a:solidFill>
                <a:sym typeface="+mn-ea"/>
              </a:rPr>
              <a:t>Runtime CSS Transformer</a:t>
            </a:r>
            <a:endParaRPr kumimoji="0" lang="en-US" altLang="zh-CN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826000" y="3107055"/>
            <a:ext cx="2540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流程图: 可选过程 4"/>
          <p:cNvSpPr/>
          <p:nvPr>
            <p:custDataLst>
              <p:tags r:id="rId4"/>
            </p:custDataLst>
          </p:nvPr>
        </p:nvSpPr>
        <p:spPr>
          <a:xfrm>
            <a:off x="2351405" y="1557020"/>
            <a:ext cx="5760720" cy="935990"/>
          </a:xfrm>
          <a:prstGeom prst="flowChartAlternateProcess">
            <a:avLst/>
          </a:prstGeom>
          <a:gradFill>
            <a:gsLst>
              <a:gs pos="0">
                <a:srgbClr val="7B32B2">
                  <a:alpha val="19000"/>
                </a:srgbClr>
              </a:gs>
              <a:gs pos="100000">
                <a:srgbClr val="401A5D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流程图: 可选过程 5"/>
          <p:cNvSpPr/>
          <p:nvPr>
            <p:custDataLst>
              <p:tags r:id="rId5"/>
            </p:custDataLst>
          </p:nvPr>
        </p:nvSpPr>
        <p:spPr>
          <a:xfrm>
            <a:off x="2351405" y="4845050"/>
            <a:ext cx="5760720" cy="935990"/>
          </a:xfrm>
          <a:prstGeom prst="flowChartAlternateProcess">
            <a:avLst/>
          </a:prstGeom>
          <a:gradFill>
            <a:gsLst>
              <a:gs pos="0">
                <a:srgbClr val="7B32B2">
                  <a:alpha val="19000"/>
                </a:srgbClr>
              </a:gs>
              <a:gs pos="100000">
                <a:srgbClr val="401A5D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流程图: 可选过程 6"/>
          <p:cNvSpPr/>
          <p:nvPr>
            <p:custDataLst>
              <p:tags r:id="rId6"/>
            </p:custDataLst>
          </p:nvPr>
        </p:nvSpPr>
        <p:spPr>
          <a:xfrm>
            <a:off x="2351405" y="3201035"/>
            <a:ext cx="5760720" cy="935990"/>
          </a:xfrm>
          <a:prstGeom prst="flowChartAlternateProcess">
            <a:avLst/>
          </a:prstGeom>
          <a:gradFill>
            <a:gsLst>
              <a:gs pos="0">
                <a:srgbClr val="7B32B2">
                  <a:alpha val="19000"/>
                </a:srgbClr>
              </a:gs>
              <a:gs pos="100000">
                <a:srgbClr val="401A5D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2862580" y="1841500"/>
            <a:ext cx="15347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.main { ... }</a:t>
            </a:r>
            <a:endParaRPr kumimoji="0" lang="en-US" altLang="zh-CN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2862580" y="3485515"/>
            <a:ext cx="38728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div[data-qiankun-app1] .main { ... }</a:t>
            </a:r>
            <a:endParaRPr kumimoji="0" lang="en-US" altLang="zh-CN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862580" y="5129530"/>
            <a:ext cx="46310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div[data-qiankun-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应用名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]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子应用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css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选择器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10"/>
            </p:custDataLst>
          </p:nvPr>
        </p:nvCxnSpPr>
        <p:spPr>
          <a:xfrm>
            <a:off x="2653665" y="2606675"/>
            <a:ext cx="0" cy="504190"/>
          </a:xfrm>
          <a:prstGeom prst="straightConnector1">
            <a:avLst/>
          </a:prstGeom>
          <a:noFill/>
          <a:ln w="25400" cap="flat">
            <a:solidFill>
              <a:srgbClr val="7030A0">
                <a:alpha val="50000"/>
              </a:srgbClr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箭头连接符 11"/>
          <p:cNvCxnSpPr/>
          <p:nvPr>
            <p:custDataLst>
              <p:tags r:id="rId11"/>
            </p:custDataLst>
          </p:nvPr>
        </p:nvCxnSpPr>
        <p:spPr>
          <a:xfrm>
            <a:off x="2653665" y="4239260"/>
            <a:ext cx="0" cy="504190"/>
          </a:xfrm>
          <a:prstGeom prst="straightConnector1">
            <a:avLst/>
          </a:prstGeom>
          <a:noFill/>
          <a:ln w="25400" cap="flat">
            <a:solidFill>
              <a:srgbClr val="7030A0">
                <a:alpha val="49000"/>
              </a:srgbClr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2439035" y="6306185"/>
            <a:ext cx="5393055" cy="3054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更多信息 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qiankun[PR465] https://github.com/umijs/qiankun/pull/465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843780" y="3183255"/>
            <a:ext cx="253365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前端沙箱像什么？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843780" y="4030345"/>
            <a:ext cx="253365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应该怎么做沙箱？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843780" y="2291715"/>
            <a:ext cx="253365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沙箱作用是什么？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6"/>
    </p:custData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741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作用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592580" y="2721610"/>
            <a:ext cx="8789035" cy="1554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沙箱是一种安全机制，为运行中的程序提供隔离环境。不对外部的其他程序造成影响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-50800" y="-46990"/>
            <a:ext cx="12293600" cy="6951345"/>
            <a:chOff x="0" y="-15240"/>
            <a:chExt cx="12192000" cy="688848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0" y="-15240"/>
              <a:ext cx="12192000" cy="6888480"/>
            </a:xfrm>
            <a:prstGeom prst="rect">
              <a:avLst/>
            </a:prstGeom>
            <a:gradFill flip="none" rotWithShape="1">
              <a:gsLst>
                <a:gs pos="0">
                  <a:srgbClr val="00081C"/>
                </a:gs>
                <a:gs pos="100000">
                  <a:srgbClr val="00081C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2874152" y="3157691"/>
            <a:ext cx="6443697" cy="397510"/>
            <a:chOff x="-2" y="0"/>
            <a:chExt cx="6443696" cy="397508"/>
          </a:xfrm>
        </p:grpSpPr>
        <p:grpSp>
          <p:nvGrpSpPr>
            <p:cNvPr id="98" name="Group 98"/>
            <p:cNvGrpSpPr/>
            <p:nvPr/>
          </p:nvGrpSpPr>
          <p:grpSpPr>
            <a:xfrm>
              <a:off x="-2" y="189736"/>
              <a:ext cx="1133718" cy="67581"/>
              <a:chOff x="0" y="-1"/>
              <a:chExt cx="1133716" cy="67579"/>
            </a:xfrm>
          </p:grpSpPr>
          <p:sp>
            <p:nvSpPr>
              <p:cNvPr id="96" name="Shape 96"/>
              <p:cNvSpPr/>
              <p:nvPr>
                <p:custDataLst>
                  <p:tags r:id="rId4"/>
                </p:custDataLst>
              </p:nvPr>
            </p:nvSpPr>
            <p:spPr>
              <a:xfrm>
                <a:off x="-1" y="33786"/>
                <a:ext cx="1077931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97" name="Shape 97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1076033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  <p:sp>
          <p:nvSpPr>
            <p:cNvPr id="99" name="Shape 99"/>
            <p:cNvSpPr/>
            <p:nvPr>
              <p:custDataLst>
                <p:tags r:id="rId6"/>
              </p:custDataLst>
            </p:nvPr>
          </p:nvSpPr>
          <p:spPr>
            <a:xfrm>
              <a:off x="1454639" y="0"/>
              <a:ext cx="3848742" cy="397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 spc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/>
                <a:t>背景介绍</a:t>
              </a:r>
              <a:endParaRPr lang="zh-CN" altLang="en-US"/>
            </a:p>
          </p:txBody>
        </p:sp>
        <p:grpSp>
          <p:nvGrpSpPr>
            <p:cNvPr id="102" name="Group 102"/>
            <p:cNvGrpSpPr/>
            <p:nvPr/>
          </p:nvGrpSpPr>
          <p:grpSpPr>
            <a:xfrm>
              <a:off x="5309974" y="189736"/>
              <a:ext cx="1133720" cy="67581"/>
              <a:chOff x="0" y="-1"/>
              <a:chExt cx="1133719" cy="67579"/>
            </a:xfrm>
          </p:grpSpPr>
          <p:sp>
            <p:nvSpPr>
              <p:cNvPr id="100" name="Shape 100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5785" y="33786"/>
                <a:ext cx="1077934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101" name="Shape 101"/>
              <p:cNvSpPr/>
              <p:nvPr>
                <p:custDataLst>
                  <p:tags r:id="rId8"/>
                </p:custDataLst>
              </p:nvPr>
            </p:nvSpPr>
            <p:spPr>
              <a:xfrm rot="18900000" flipH="1">
                <a:off x="9896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</p:grpSp>
      <p:sp>
        <p:nvSpPr>
          <p:cNvPr id="104" name="Shape 104"/>
          <p:cNvSpPr/>
          <p:nvPr>
            <p:custDataLst>
              <p:tags r:id="rId9"/>
            </p:custDataLst>
          </p:nvPr>
        </p:nvSpPr>
        <p:spPr>
          <a:xfrm>
            <a:off x="4954718" y="3866189"/>
            <a:ext cx="2282571" cy="389255"/>
          </a:xfrm>
          <a:prstGeom prst="rect">
            <a:avLst/>
          </a:prstGeom>
          <a:ln w="12700">
            <a:miter lim="400000"/>
          </a:ln>
        </p:spPr>
        <p:txBody>
          <a:bodyPr lIns="72000" tIns="72000" rIns="72000" bIns="72000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buNone/>
            </a:p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9704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像什么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797175" y="1691005"/>
            <a:ext cx="365823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前端沙箱可以类比为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Docker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797175" y="2460625"/>
            <a:ext cx="345059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运行时没有环境差异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每个容器之间互不影响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微服务架构的基石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741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实现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608580" y="2354580"/>
            <a:ext cx="44424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通过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Proxy 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实现代理沙箱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608580" y="3526155"/>
            <a:ext cx="488569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2.基于 Diff 方式实现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快照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28219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通过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Proxy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实现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5" name="图片 4" descr="proxy-sandbox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230630"/>
            <a:ext cx="6155690" cy="5489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26492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沙箱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通过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Diff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实现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6" name="图片 5" descr="snapshotSandbo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08680" y="992505"/>
            <a:ext cx="4764405" cy="5864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2363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应用间通信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4" name="图片 3" descr="react-ms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64205" y="1521460"/>
            <a:ext cx="5148580" cy="29584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387725" y="5008880"/>
            <a:ext cx="47021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基于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Props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以单向数据流的方式传递给子应用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6"/>
    </p:custData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2363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应用间通信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693035" y="2326005"/>
            <a:ext cx="604647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✅ 兄弟节点间的通信以主应用作为消息总线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693035" y="3497580"/>
            <a:ext cx="402780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❌ 自己封装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Pub / Sub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机制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3035" y="4669155"/>
            <a:ext cx="535495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❌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直接基于某个第三方状态管理库实现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0071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依赖复用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7760" y="2952750"/>
            <a:ext cx="10134600" cy="951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要想复用公共依赖，前提条件是子项目必须配置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externals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，这样依赖就不会打包进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chunk-vendors.js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，才能复用公共依赖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0071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依赖复用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4340" y="1720850"/>
            <a:ext cx="14306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思路一：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3675" y="1706245"/>
            <a:ext cx="28448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父项目提供公共依赖，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8390" y="3068955"/>
            <a:ext cx="61658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</a:t>
            </a:r>
            <a:r>
              <a:rPr lang="zh-CN" altLang="en-US">
                <a:solidFill>
                  <a:srgbClr val="FFFFFF"/>
                </a:solidFill>
                <a:sym typeface="等线" panose="02010600030101010101" charset="-122"/>
              </a:rPr>
              <a:t>父应用需要关心子应用依赖，依赖链过长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8390" y="4005580"/>
            <a:ext cx="541718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sym typeface="等线" panose="02010600030101010101" charset="-122"/>
              </a:rPr>
              <a:t>子项目独立运行时，可能缺失依赖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olidFill>
                <a:srgbClr val="FFFFFF"/>
              </a:solidFill>
              <a:sym typeface="等线" panose="02010600030101010101" charset="-122"/>
            </a:endParaRPr>
          </a:p>
        </p:txBody>
      </p:sp>
      <p:pic>
        <p:nvPicPr>
          <p:cNvPr id="4" name="图片 3" descr="vue-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2844800"/>
            <a:ext cx="5118735" cy="3641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6625" y="1772285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缺陷：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0071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依赖复用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2490" y="1720850"/>
            <a:ext cx="12795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思路二：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6890" y="1720850"/>
            <a:ext cx="850074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运行时依赖复用，通过解析子应用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index.html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中的外链的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script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标签。内容请求到后，记录到一个全局变量中，下次再次使用，它会优先从这个全局变量中取，这样就会实现内容的复用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6625" y="4084320"/>
            <a:ext cx="54171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400" y="1844675"/>
            <a:ext cx="217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2490" y="3717290"/>
            <a:ext cx="2147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缺陷：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9895" y="4226560"/>
            <a:ext cx="7176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主项目中的公共依赖没有记录到这个缓存中，也就不会被子项目复用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99895" y="4727575"/>
            <a:ext cx="7405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相同版本的依赖会复用，版本不同但是使用无差别，能否做到也复用？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  <p:bldP spid="11" grpId="0" animBg="1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5151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核心能力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82520" y="625475"/>
            <a:ext cx="10071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依赖复用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6625" y="4084320"/>
            <a:ext cx="54171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8800" y="3168650"/>
            <a:ext cx="599503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等等，你真的需要考虑依赖复用吗？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617855" y="539750"/>
            <a:ext cx="152590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背景介绍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1" name="流程图: 可选过程 20"/>
          <p:cNvSpPr/>
          <p:nvPr>
            <p:custDataLst>
              <p:tags r:id="rId2"/>
            </p:custDataLst>
          </p:nvPr>
        </p:nvSpPr>
        <p:spPr>
          <a:xfrm>
            <a:off x="4661535" y="1541780"/>
            <a:ext cx="2376170" cy="1080135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939925" y="189801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推荐产品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4" name="流程图: 可选过程 23"/>
          <p:cNvSpPr/>
          <p:nvPr>
            <p:custDataLst>
              <p:tags r:id="rId4"/>
            </p:custDataLst>
          </p:nvPr>
        </p:nvSpPr>
        <p:spPr>
          <a:xfrm>
            <a:off x="1254125" y="1541780"/>
            <a:ext cx="2376170" cy="1080135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5394960" y="1898650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搜索产品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7" name="流程图: 可选过程 26"/>
          <p:cNvSpPr/>
          <p:nvPr>
            <p:custDataLst>
              <p:tags r:id="rId6"/>
            </p:custDataLst>
          </p:nvPr>
        </p:nvSpPr>
        <p:spPr>
          <a:xfrm>
            <a:off x="8164195" y="1541145"/>
            <a:ext cx="2376170" cy="1080135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8837295" y="1897380"/>
            <a:ext cx="1029335" cy="36703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图谱产品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29" name="直接箭头连接符 28"/>
          <p:cNvCxnSpPr/>
          <p:nvPr>
            <p:custDataLst>
              <p:tags r:id="rId8"/>
            </p:custDataLst>
          </p:nvPr>
        </p:nvCxnSpPr>
        <p:spPr>
          <a:xfrm flipH="1">
            <a:off x="4803140" y="2621915"/>
            <a:ext cx="288290" cy="6229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流程图: 可选过程 29"/>
          <p:cNvSpPr/>
          <p:nvPr>
            <p:custDataLst>
              <p:tags r:id="rId9"/>
            </p:custDataLst>
          </p:nvPr>
        </p:nvSpPr>
        <p:spPr>
          <a:xfrm>
            <a:off x="3630295" y="3289769"/>
            <a:ext cx="2078355" cy="407366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4166870" y="331025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搜索前台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32" name="直接箭头连接符 31"/>
          <p:cNvCxnSpPr/>
          <p:nvPr>
            <p:custDataLst>
              <p:tags r:id="rId11"/>
            </p:custDataLst>
          </p:nvPr>
        </p:nvCxnSpPr>
        <p:spPr>
          <a:xfrm>
            <a:off x="6545580" y="2649220"/>
            <a:ext cx="288290" cy="60769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流程图: 可选过程 32"/>
          <p:cNvSpPr/>
          <p:nvPr>
            <p:custDataLst>
              <p:tags r:id="rId12"/>
            </p:custDataLst>
          </p:nvPr>
        </p:nvSpPr>
        <p:spPr>
          <a:xfrm>
            <a:off x="5991225" y="3283698"/>
            <a:ext cx="2078355" cy="413158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6528435" y="330644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搜索后台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14"/>
            </p:custDataLst>
          </p:nvPr>
        </p:nvCxnSpPr>
        <p:spPr>
          <a:xfrm>
            <a:off x="4728210" y="3789045"/>
            <a:ext cx="503555" cy="6477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箭头连接符 35"/>
          <p:cNvCxnSpPr/>
          <p:nvPr>
            <p:custDataLst>
              <p:tags r:id="rId15"/>
            </p:custDataLst>
          </p:nvPr>
        </p:nvCxnSpPr>
        <p:spPr>
          <a:xfrm flipH="1">
            <a:off x="6456045" y="3789045"/>
            <a:ext cx="467360" cy="6477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流程图: 可选过程 36"/>
          <p:cNvSpPr/>
          <p:nvPr>
            <p:custDataLst>
              <p:tags r:id="rId16"/>
            </p:custDataLst>
          </p:nvPr>
        </p:nvSpPr>
        <p:spPr>
          <a:xfrm>
            <a:off x="3630295" y="4633045"/>
            <a:ext cx="4438650" cy="413216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7"/>
            </p:custDataLst>
          </p:nvPr>
        </p:nvSpPr>
        <p:spPr>
          <a:xfrm>
            <a:off x="4728210" y="4670425"/>
            <a:ext cx="25228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新华财经，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K8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ZZ12...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18"/>
            </p:custDataLst>
          </p:nvPr>
        </p:nvCxnSpPr>
        <p:spPr>
          <a:xfrm>
            <a:off x="1748155" y="2700655"/>
            <a:ext cx="27305" cy="17360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811530" y="4679315"/>
            <a:ext cx="2147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浙江农信，江苏银行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20"/>
            </p:custDataLst>
          </p:nvPr>
        </p:nvSpPr>
        <p:spPr>
          <a:xfrm>
            <a:off x="1211580" y="5046345"/>
            <a:ext cx="13474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西安通院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...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4" name="流程图: 可选过程 43"/>
          <p:cNvSpPr/>
          <p:nvPr>
            <p:custDataLst>
              <p:tags r:id="rId21"/>
            </p:custDataLst>
          </p:nvPr>
        </p:nvSpPr>
        <p:spPr>
          <a:xfrm>
            <a:off x="697230" y="4515485"/>
            <a:ext cx="2376170" cy="1080135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cxnSp>
        <p:nvCxnSpPr>
          <p:cNvPr id="45" name="直接箭头连接符 44"/>
          <p:cNvCxnSpPr/>
          <p:nvPr>
            <p:custDataLst>
              <p:tags r:id="rId22"/>
            </p:custDataLst>
          </p:nvPr>
        </p:nvCxnSpPr>
        <p:spPr>
          <a:xfrm>
            <a:off x="9928225" y="2708910"/>
            <a:ext cx="0" cy="16560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流程图: 可选过程 45"/>
          <p:cNvSpPr/>
          <p:nvPr>
            <p:custDataLst>
              <p:tags r:id="rId23"/>
            </p:custDataLst>
          </p:nvPr>
        </p:nvSpPr>
        <p:spPr>
          <a:xfrm>
            <a:off x="8740140" y="4515485"/>
            <a:ext cx="2376170" cy="1080135"/>
          </a:xfrm>
          <a:prstGeom prst="flowChartAlternateProcess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32B43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4"/>
            </p:custDataLst>
          </p:nvPr>
        </p:nvSpPr>
        <p:spPr>
          <a:xfrm>
            <a:off x="8868410" y="4679315"/>
            <a:ext cx="2147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航天智信，上汽通用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5"/>
            </p:custDataLst>
          </p:nvPr>
        </p:nvSpPr>
        <p:spPr>
          <a:xfrm>
            <a:off x="9175115" y="5046345"/>
            <a:ext cx="153416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芜湖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, zz12...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26"/>
            </p:custDataLst>
          </p:nvPr>
        </p:nvSpPr>
        <p:spPr>
          <a:xfrm>
            <a:off x="2241550" y="616585"/>
            <a:ext cx="169481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产品及项目结构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27"/>
    </p:custData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-50800" y="-46990"/>
            <a:ext cx="12293600" cy="6951345"/>
            <a:chOff x="0" y="-15240"/>
            <a:chExt cx="12192000" cy="688848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0" y="-15240"/>
              <a:ext cx="12192000" cy="6888480"/>
            </a:xfrm>
            <a:prstGeom prst="rect">
              <a:avLst/>
            </a:prstGeom>
            <a:gradFill flip="none" rotWithShape="1">
              <a:gsLst>
                <a:gs pos="0">
                  <a:srgbClr val="00081C"/>
                </a:gs>
                <a:gs pos="100000">
                  <a:srgbClr val="00081C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2874152" y="3157691"/>
            <a:ext cx="6443697" cy="397510"/>
            <a:chOff x="-2" y="0"/>
            <a:chExt cx="6443696" cy="397508"/>
          </a:xfrm>
        </p:grpSpPr>
        <p:grpSp>
          <p:nvGrpSpPr>
            <p:cNvPr id="98" name="Group 98"/>
            <p:cNvGrpSpPr/>
            <p:nvPr/>
          </p:nvGrpSpPr>
          <p:grpSpPr>
            <a:xfrm>
              <a:off x="-2" y="189736"/>
              <a:ext cx="1133718" cy="67581"/>
              <a:chOff x="0" y="-1"/>
              <a:chExt cx="1133716" cy="67579"/>
            </a:xfrm>
          </p:grpSpPr>
          <p:sp>
            <p:nvSpPr>
              <p:cNvPr id="96" name="Shape 96"/>
              <p:cNvSpPr/>
              <p:nvPr>
                <p:custDataLst>
                  <p:tags r:id="rId4"/>
                </p:custDataLst>
              </p:nvPr>
            </p:nvSpPr>
            <p:spPr>
              <a:xfrm>
                <a:off x="-1" y="33786"/>
                <a:ext cx="1077931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97" name="Shape 97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1076033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  <p:sp>
          <p:nvSpPr>
            <p:cNvPr id="99" name="Shape 99"/>
            <p:cNvSpPr/>
            <p:nvPr>
              <p:custDataLst>
                <p:tags r:id="rId6"/>
              </p:custDataLst>
            </p:nvPr>
          </p:nvSpPr>
          <p:spPr>
            <a:xfrm>
              <a:off x="1454639" y="0"/>
              <a:ext cx="3848742" cy="397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 spc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/>
                <a:t>微前端框架实践</a:t>
              </a:r>
              <a:endParaRPr lang="zh-CN" altLang="en-US"/>
            </a:p>
          </p:txBody>
        </p:sp>
        <p:grpSp>
          <p:nvGrpSpPr>
            <p:cNvPr id="102" name="Group 102"/>
            <p:cNvGrpSpPr/>
            <p:nvPr/>
          </p:nvGrpSpPr>
          <p:grpSpPr>
            <a:xfrm>
              <a:off x="5309974" y="189736"/>
              <a:ext cx="1133720" cy="67581"/>
              <a:chOff x="0" y="-1"/>
              <a:chExt cx="1133719" cy="67579"/>
            </a:xfrm>
          </p:grpSpPr>
          <p:sp>
            <p:nvSpPr>
              <p:cNvPr id="100" name="Shape 100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5785" y="33786"/>
                <a:ext cx="1077934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101" name="Shape 101"/>
              <p:cNvSpPr/>
              <p:nvPr>
                <p:custDataLst>
                  <p:tags r:id="rId8"/>
                </p:custDataLst>
              </p:nvPr>
            </p:nvSpPr>
            <p:spPr>
              <a:xfrm rot="18900000" flipH="1">
                <a:off x="9896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</p:grpSp>
      <p:sp>
        <p:nvSpPr>
          <p:cNvPr id="104" name="Shape 104"/>
          <p:cNvSpPr/>
          <p:nvPr>
            <p:custDataLst>
              <p:tags r:id="rId9"/>
            </p:custDataLst>
          </p:nvPr>
        </p:nvSpPr>
        <p:spPr>
          <a:xfrm>
            <a:off x="4954718" y="3866189"/>
            <a:ext cx="2282571" cy="389255"/>
          </a:xfrm>
          <a:prstGeom prst="rect">
            <a:avLst/>
          </a:prstGeom>
          <a:ln w="12700">
            <a:miter lim="400000"/>
          </a:ln>
        </p:spPr>
        <p:txBody>
          <a:bodyPr lIns="72000" tIns="72000" rIns="72000" bIns="72000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buNone/>
            </a:p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4899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技术选型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qiankun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40155" y="2774315"/>
            <a:ext cx="9446895" cy="951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根据上面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sigle-spa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的介绍，已经了解到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的功能可以实现微前端的改造，但为什么要选择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呢？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17550" y="506095"/>
            <a:ext cx="18262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543810" y="624840"/>
            <a:ext cx="12001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使用方式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3" name="图片 2" descr="single-bas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0065" y="1896745"/>
            <a:ext cx="5431155" cy="2705100"/>
          </a:xfrm>
          <a:prstGeom prst="rect">
            <a:avLst/>
          </a:prstGeom>
        </p:spPr>
      </p:pic>
      <p:pic>
        <p:nvPicPr>
          <p:cNvPr id="4" name="图片 3" descr="single-micr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09385" y="1651635"/>
            <a:ext cx="5234305" cy="319595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2413000" y="5105400"/>
            <a:ext cx="1461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基座应用改造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695690" y="5105400"/>
            <a:ext cx="1233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微应用改造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17550" y="506095"/>
            <a:ext cx="18262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543810" y="624840"/>
            <a:ext cx="12001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执行流程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6" name="图片 5" descr="single-spa.flo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25135" y="175895"/>
            <a:ext cx="5036185" cy="65055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19125" y="2016125"/>
            <a:ext cx="40843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注册微应用（ registerApplication ），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执行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reroute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19125" y="2919095"/>
            <a:ext cx="38379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启动（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start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），执行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reroute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19125" y="3684270"/>
            <a:ext cx="41516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3.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监听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hashchange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popstate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事件进行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url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拦截，当路由变化会根据相应规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则挂载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/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卸载相应的微应用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616585" y="4907915"/>
            <a:ext cx="378904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4.retoute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函数根据配置的规则得到应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用对应的状态，执行相应的生命周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期方法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4899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技术选型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- qiankun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40155" y="2774315"/>
            <a:ext cx="9446895" cy="951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根据上面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sigle-spa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的介绍，已经了解到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的功能可以实现微前端的改造，但为什么要选择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呢？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86715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 vs single-spa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828800" y="1487805"/>
          <a:ext cx="8704580" cy="3838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160"/>
                <a:gridCol w="2169160"/>
                <a:gridCol w="2169160"/>
                <a:gridCol w="2197100"/>
              </a:tblGrid>
              <a:tr h="1279525">
                <a:tc>
                  <a:txBody>
                    <a:bodyPr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zh-CN" altLang="en-US" sz="1800"/>
                        <a:t>方案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en-US" altLang="zh-CN" sz="1800"/>
                        <a:t>CSS</a:t>
                      </a:r>
                      <a:r>
                        <a:rPr lang="zh-CN" altLang="en-US" sz="1800"/>
                        <a:t>隔离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en-US" altLang="zh-CN" sz="1800"/>
                        <a:t>JS</a:t>
                      </a:r>
                      <a:r>
                        <a:rPr lang="zh-CN" altLang="en-US" sz="1800"/>
                        <a:t>沙箱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90000"/>
                        </a:lnSpc>
                        <a:buNone/>
                      </a:pPr>
                      <a:r>
                        <a:rPr lang="en-US" altLang="zh-CN" sz="1800"/>
                        <a:t>Entry</a:t>
                      </a:r>
                      <a:r>
                        <a:rPr lang="zh-CN" altLang="en-US" sz="1800"/>
                        <a:t>方式</a:t>
                      </a:r>
                      <a:endParaRPr lang="zh-CN" altLang="en-US" sz="1800"/>
                    </a:p>
                  </a:txBody>
                  <a:tcPr/>
                </a:tc>
              </a:tr>
              <a:tr h="1279525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 sz="1800"/>
                        <a:t>single-spa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zh-CN" altLang="en-US" sz="1800"/>
                        <a:t>不支持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zh-CN" altLang="en-US" sz="1800"/>
                        <a:t>不支持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 sz="1800"/>
                        <a:t>JS Entry</a:t>
                      </a:r>
                      <a:endParaRPr lang="en-US" altLang="zh-CN" sz="1800"/>
                    </a:p>
                  </a:txBody>
                  <a:tcPr/>
                </a:tc>
              </a:tr>
              <a:tr h="1279525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 sz="1800"/>
                        <a:t>qiankun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zh-CN" altLang="en-US" sz="1800"/>
                        <a:t>支持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zh-CN" altLang="en-US" sz="1800"/>
                        <a:t>支持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en-US" altLang="zh-CN" sz="1800"/>
                        <a:t>HTML Entry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76745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 vs single-spa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27125" y="1846580"/>
            <a:ext cx="355663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HTML Entry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（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）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27125" y="2677160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优点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54125" y="3283585"/>
            <a:ext cx="3519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接入应用的信息得到完整的保留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254125" y="3890010"/>
            <a:ext cx="3519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接入应用的地址只需要配置一次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254125" y="4496435"/>
            <a:ext cx="4204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字应用的原始开发模式得到完整的保留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127125" y="5092700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缺点：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254125" y="5709285"/>
            <a:ext cx="2604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解析消耗留给了运行时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6546850" y="1858010"/>
            <a:ext cx="358076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Entry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（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）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6546850" y="2677160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优点：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6708140" y="3245485"/>
            <a:ext cx="48075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相较于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HTML Entry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，减少了运行时解析消耗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6574790" y="3836670"/>
            <a:ext cx="775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缺点：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6728460" y="4528185"/>
            <a:ext cx="436181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主应用需要配置完整的子应用信息，包含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初始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DOM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信息，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JS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资源地址等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6728460" y="5459730"/>
            <a:ext cx="462597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* JS/CSS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地址通常是打包工具每次动态生成，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难道还需要一个配套的配置推送平台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15"/>
    </p:custData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66014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 vs single-spa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198495" y="1750695"/>
            <a:ext cx="579501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衡量一个微前端方案是否友好的标准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流程图: 可选过程 5"/>
          <p:cNvSpPr/>
          <p:nvPr>
            <p:custDataLst>
              <p:tags r:id="rId3"/>
            </p:custDataLst>
          </p:nvPr>
        </p:nvSpPr>
        <p:spPr>
          <a:xfrm>
            <a:off x="1733550" y="2880995"/>
            <a:ext cx="3168015" cy="1151890"/>
          </a:xfrm>
          <a:prstGeom prst="flowChartAlternateProcess">
            <a:avLst/>
          </a:prstGeom>
          <a:gradFill>
            <a:gsLst>
              <a:gs pos="90000">
                <a:srgbClr val="4266B2"/>
              </a:gs>
              <a:gs pos="0">
                <a:srgbClr val="7ECCD7">
                  <a:alpha val="0"/>
                </a:srgbClr>
              </a:gs>
              <a:gs pos="51000">
                <a:srgbClr val="629DBF"/>
              </a:gs>
            </a:gsLst>
            <a:lin ang="4200000" scaled="0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流程图: 可选过程 6"/>
          <p:cNvSpPr/>
          <p:nvPr>
            <p:custDataLst>
              <p:tags r:id="rId4"/>
            </p:custDataLst>
          </p:nvPr>
        </p:nvSpPr>
        <p:spPr>
          <a:xfrm>
            <a:off x="7402195" y="2952115"/>
            <a:ext cx="3168015" cy="1151890"/>
          </a:xfrm>
          <a:prstGeom prst="flowChartAlternateProcess">
            <a:avLst/>
          </a:prstGeom>
          <a:gradFill>
            <a:gsLst>
              <a:gs pos="99000">
                <a:srgbClr val="DFC28A">
                  <a:alpha val="0"/>
                </a:srgbClr>
              </a:gs>
              <a:gs pos="1000">
                <a:srgbClr val="167442"/>
              </a:gs>
            </a:gsLst>
            <a:lin ang="4200000" scaled="1"/>
          </a:gra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15490" y="4344670"/>
            <a:ext cx="26047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不论是子应用还是主应用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都应该做到框架不感知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458710" y="4344670"/>
            <a:ext cx="305498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子应用接入应该跟接入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iframe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一样轻松自然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661920" y="3227705"/>
            <a:ext cx="131191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技术无关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8329930" y="3298825"/>
            <a:ext cx="131191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接入友好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9"/>
    </p:custData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-50800" y="-46990"/>
            <a:ext cx="12293600" cy="6951345"/>
            <a:chOff x="0" y="-15240"/>
            <a:chExt cx="12192000" cy="6888480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screen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0" y="-15240"/>
              <a:ext cx="12192000" cy="6888480"/>
            </a:xfrm>
            <a:prstGeom prst="rect">
              <a:avLst/>
            </a:prstGeom>
            <a:gradFill flip="none" rotWithShape="1">
              <a:gsLst>
                <a:gs pos="0">
                  <a:srgbClr val="00081C"/>
                </a:gs>
                <a:gs pos="100000">
                  <a:srgbClr val="00081C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2874152" y="3157691"/>
            <a:ext cx="6443697" cy="397510"/>
            <a:chOff x="-2" y="0"/>
            <a:chExt cx="6443696" cy="397508"/>
          </a:xfrm>
        </p:grpSpPr>
        <p:grpSp>
          <p:nvGrpSpPr>
            <p:cNvPr id="98" name="Group 98"/>
            <p:cNvGrpSpPr/>
            <p:nvPr/>
          </p:nvGrpSpPr>
          <p:grpSpPr>
            <a:xfrm>
              <a:off x="-2" y="189736"/>
              <a:ext cx="1133718" cy="67581"/>
              <a:chOff x="0" y="-1"/>
              <a:chExt cx="1133716" cy="67579"/>
            </a:xfrm>
          </p:grpSpPr>
          <p:sp>
            <p:nvSpPr>
              <p:cNvPr id="96" name="Shape 96"/>
              <p:cNvSpPr/>
              <p:nvPr>
                <p:custDataLst>
                  <p:tags r:id="rId4"/>
                </p:custDataLst>
              </p:nvPr>
            </p:nvSpPr>
            <p:spPr>
              <a:xfrm>
                <a:off x="-1" y="33786"/>
                <a:ext cx="1077931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97" name="Shape 97"/>
              <p:cNvSpPr/>
              <p:nvPr>
                <p:custDataLst>
                  <p:tags r:id="rId5"/>
                </p:custDataLst>
              </p:nvPr>
            </p:nvSpPr>
            <p:spPr>
              <a:xfrm rot="2700000">
                <a:off x="1076033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  <p:sp>
          <p:nvSpPr>
            <p:cNvPr id="99" name="Shape 99"/>
            <p:cNvSpPr/>
            <p:nvPr>
              <p:custDataLst>
                <p:tags r:id="rId6"/>
              </p:custDataLst>
            </p:nvPr>
          </p:nvSpPr>
          <p:spPr>
            <a:xfrm>
              <a:off x="1454639" y="0"/>
              <a:ext cx="3848742" cy="397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 spc="1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/>
                <a:t>微前端落地</a:t>
              </a:r>
              <a:endParaRPr lang="zh-CN" altLang="en-US"/>
            </a:p>
          </p:txBody>
        </p:sp>
        <p:grpSp>
          <p:nvGrpSpPr>
            <p:cNvPr id="102" name="Group 102"/>
            <p:cNvGrpSpPr/>
            <p:nvPr/>
          </p:nvGrpSpPr>
          <p:grpSpPr>
            <a:xfrm>
              <a:off x="5309974" y="189736"/>
              <a:ext cx="1133720" cy="67581"/>
              <a:chOff x="0" y="-1"/>
              <a:chExt cx="1133719" cy="67579"/>
            </a:xfrm>
          </p:grpSpPr>
          <p:sp>
            <p:nvSpPr>
              <p:cNvPr id="100" name="Shape 100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5785" y="33786"/>
                <a:ext cx="1077934" cy="9"/>
              </a:xfrm>
              <a:prstGeom prst="line">
                <a:avLst/>
              </a:prstGeom>
              <a:noFill/>
              <a:ln w="6350" cap="flat">
                <a:solidFill>
                  <a:srgbClr val="FF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/>
            </p:txBody>
          </p:sp>
          <p:sp>
            <p:nvSpPr>
              <p:cNvPr id="101" name="Shape 101"/>
              <p:cNvSpPr/>
              <p:nvPr>
                <p:custDataLst>
                  <p:tags r:id="rId8"/>
                </p:custDataLst>
              </p:nvPr>
            </p:nvSpPr>
            <p:spPr>
              <a:xfrm rot="18900000" flipH="1">
                <a:off x="9896" y="9895"/>
                <a:ext cx="47787" cy="47787"/>
              </a:xfrm>
              <a:prstGeom prst="ellipse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  <a:sym typeface="等线" panose="02010600030101010101" charset="-122"/>
                  </a:defRPr>
                </a:pPr>
              </a:p>
            </p:txBody>
          </p:sp>
        </p:grpSp>
      </p:grpSp>
      <p:sp>
        <p:nvSpPr>
          <p:cNvPr id="104" name="Shape 104"/>
          <p:cNvSpPr/>
          <p:nvPr>
            <p:custDataLst>
              <p:tags r:id="rId9"/>
            </p:custDataLst>
          </p:nvPr>
        </p:nvSpPr>
        <p:spPr>
          <a:xfrm>
            <a:off x="4954718" y="3866189"/>
            <a:ext cx="2282571" cy="389255"/>
          </a:xfrm>
          <a:prstGeom prst="rect">
            <a:avLst/>
          </a:prstGeom>
          <a:ln w="12700">
            <a:miter lim="400000"/>
          </a:ln>
        </p:spPr>
        <p:txBody>
          <a:bodyPr lIns="72000" tIns="72000" rIns="72000" bIns="72000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buNone/>
            </a:pPr>
          </a:p>
        </p:txBody>
      </p:sp>
      <p:pic>
        <p:nvPicPr>
          <p:cNvPr id="7" name="图片 6" descr="达观logo 长方形 透明底白字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750" y="100330"/>
            <a:ext cx="1708150" cy="90614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423799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基于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qiankun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的微应用改造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92175" y="5571490"/>
            <a:ext cx="454723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主应用的改造，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Entry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方式变为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HTML Entry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449185" y="5571490"/>
            <a:ext cx="33686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子应用改造，和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single-spa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一致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5" name="图片 4" descr="micro-ba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" y="1679575"/>
            <a:ext cx="4760595" cy="3498850"/>
          </a:xfrm>
          <a:prstGeom prst="rect">
            <a:avLst/>
          </a:prstGeom>
        </p:spPr>
      </p:pic>
      <p:pic>
        <p:nvPicPr>
          <p:cNvPr id="6" name="图片 5" descr="micro-a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765" y="1200150"/>
            <a:ext cx="4754880" cy="3978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29285" y="532765"/>
            <a:ext cx="15824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背景介绍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211705" y="609600"/>
            <a:ext cx="12363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技术栈使用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4" name="图片 3" descr="1024px-React-icon.sv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9285" y="2490470"/>
            <a:ext cx="3175000" cy="2201545"/>
          </a:xfrm>
          <a:prstGeom prst="rect">
            <a:avLst/>
          </a:prstGeom>
        </p:spPr>
      </p:pic>
      <p:pic>
        <p:nvPicPr>
          <p:cNvPr id="5" name="图片 4" descr="1200px-Vue.js_Logo_2.sv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17315" y="2842895"/>
            <a:ext cx="1769745" cy="1496695"/>
          </a:xfrm>
          <a:prstGeom prst="rect">
            <a:avLst/>
          </a:prstGeom>
        </p:spPr>
      </p:pic>
      <p:pic>
        <p:nvPicPr>
          <p:cNvPr id="6" name="图片 5" descr="Angular_full_color_logo.sv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30010" y="2473960"/>
            <a:ext cx="2177415" cy="20561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29920" y="1289050"/>
            <a:ext cx="695706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抛开原生不讨论，前端三款主流技术栈在产品和项目中均有使用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10" name="图片 9" descr="android_logo_PNG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306560" y="2684780"/>
            <a:ext cx="786765" cy="1501140"/>
          </a:xfrm>
          <a:prstGeom prst="rect">
            <a:avLst/>
          </a:prstGeom>
        </p:spPr>
      </p:pic>
      <p:pic>
        <p:nvPicPr>
          <p:cNvPr id="11" name="图片 10" descr="1920px-Apple_Computer_Logo_rainbow.sv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93325" y="2761615"/>
            <a:ext cx="680085" cy="1347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9920" y="4972050"/>
            <a:ext cx="54603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新华财经的项目中，客户那边要求必须使用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Vue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开发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920" y="5339080"/>
            <a:ext cx="55562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浙江农信的项目中，客户那边要求必须使用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React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开发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9920" y="5706110"/>
            <a:ext cx="44748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产品方面也在逐渐从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Angular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往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React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迁移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14"/>
    </p:custData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167005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工程结构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5035" y="2171700"/>
            <a:ext cx="145288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monorepo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15035" y="2954020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依赖简单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15035" y="3582670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独立维护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15035" y="4211320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易于复用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905250" y="4578350"/>
            <a:ext cx="15944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git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项目根目录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3905250" y="5140325"/>
            <a:ext cx="36461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git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仓库的基本单元，可以包含一个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到多个业务模块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497570" y="5525135"/>
            <a:ext cx="14655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业务模块目录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5250" y="1590040"/>
            <a:ext cx="2125980" cy="2733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6910" y="1113790"/>
            <a:ext cx="2489200" cy="404749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4899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构建流程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748395" y="5170170"/>
            <a:ext cx="1918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构建后生成的目录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220" y="1818005"/>
            <a:ext cx="48907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因为业务场景需要，目前采用把多个应用打包成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一个镜像的方式。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5" y="1400175"/>
            <a:ext cx="4233545" cy="34055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9795" y="3211830"/>
            <a:ext cx="48907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但是如果你并不需要这种方式，依然可以选择构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建多个镜像的策略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4899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总结与展望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5590" y="1733550"/>
            <a:ext cx="7131050" cy="4222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微前端不是银弹，如果不加以良好的业务架构，只会是“分布式代码山”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545590" y="2155825"/>
            <a:ext cx="9030335" cy="4222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微前端解决了前端功能水平扩展依赖代码仓库堆积的问题，可分形，可解耦才是它的魅力</a:t>
            </a:r>
            <a:endParaRPr kumimoji="0" lang="zh-CN" altLang="en-US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45590" y="3315335"/>
            <a:ext cx="85718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未来要考虑更好的构建方式，做到真正意义上的增量更新，目前还是每次整体打包。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18185" y="548640"/>
            <a:ext cx="16840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资源推荐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945640" y="1917065"/>
            <a:ext cx="29743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https://micro-frontends.org/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945640" y="2270125"/>
            <a:ext cx="55416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https://martinfowler.com/articles/micro-frontends.html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945640" y="2637155"/>
            <a:ext cx="40830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https://zhuanlan.zhihu.com/p/78362028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945640" y="3004185"/>
            <a:ext cx="58032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https://juejin.cn/post/6846687602439897101#heading-39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958340" y="3387090"/>
            <a:ext cx="42697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https://github.com/nicolas-van/widget.js</a:t>
            </a:r>
            <a:endParaRPr kumimoji="0" lang="en-US" altLang="zh-CN" sz="1800" b="0" i="0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958340" y="3754755"/>
            <a:ext cx="36487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https://github.com/ice-lab/icestark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" name="文本框 12">
            <a:hlinkClick r:id="rId8" action="ppaction://hlinkfile"/>
          </p:cNvPr>
          <p:cNvSpPr txBox="1"/>
          <p:nvPr>
            <p:custDataLst>
              <p:tags r:id="rId9"/>
            </p:custDataLst>
          </p:nvPr>
        </p:nvSpPr>
        <p:spPr>
          <a:xfrm>
            <a:off x="1958340" y="4092575"/>
            <a:ext cx="3048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https://github.com/SAP/luigi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958340" y="4445635"/>
            <a:ext cx="51085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https://github.com/bytedance/magic-microservices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1958340" y="4810760"/>
            <a:ext cx="316611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https://github.com/teambit/bit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12"/>
    </p:custData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32155" y="548640"/>
            <a:ext cx="348996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Q&amp;A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316095" y="2707005"/>
            <a:ext cx="3134995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Thanks</a:t>
            </a:r>
            <a:endParaRPr kumimoji="0" lang="en-US" altLang="zh-CN" sz="8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2928602" y="2326847"/>
            <a:ext cx="6334790" cy="2204307"/>
            <a:chOff x="0" y="0"/>
            <a:chExt cx="6334789" cy="2204305"/>
          </a:xfrm>
        </p:grpSpPr>
        <p:grpSp>
          <p:nvGrpSpPr>
            <p:cNvPr id="1089" name="Group 1089"/>
            <p:cNvGrpSpPr/>
            <p:nvPr/>
          </p:nvGrpSpPr>
          <p:grpSpPr>
            <a:xfrm>
              <a:off x="2546067" y="392438"/>
              <a:ext cx="3401503" cy="1444804"/>
              <a:chOff x="-1" y="0"/>
              <a:chExt cx="3401502" cy="1444802"/>
            </a:xfrm>
          </p:grpSpPr>
          <p:sp>
            <p:nvSpPr>
              <p:cNvPr id="1087" name="Shape 1087"/>
              <p:cNvSpPr/>
              <p:nvPr>
                <p:custDataLst>
                  <p:tags r:id="rId1"/>
                </p:custDataLst>
              </p:nvPr>
            </p:nvSpPr>
            <p:spPr>
              <a:xfrm>
                <a:off x="-1" y="-1"/>
                <a:ext cx="1932937" cy="688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  <a:effectLst>
                      <a:outerShdw blurRad="165100" dist="88900" dir="2700000" rotWithShape="0">
                        <a:srgbClr val="000000">
                          <a:alpha val="14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t>达观数据</a:t>
                </a:r>
              </a:p>
            </p:txBody>
          </p:sp>
          <p:sp>
            <p:nvSpPr>
              <p:cNvPr id="1088" name="Shape 1088"/>
              <p:cNvSpPr/>
              <p:nvPr>
                <p:custDataLst>
                  <p:tags r:id="rId2"/>
                </p:custDataLst>
              </p:nvPr>
            </p:nvSpPr>
            <p:spPr>
              <a:xfrm>
                <a:off x="46165" y="819965"/>
                <a:ext cx="3355337" cy="624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3200">
                    <a:solidFill>
                      <a:srgbClr val="FFFFFF"/>
                    </a:solidFill>
                    <a:effectLst>
                      <a:outerShdw blurRad="165100" dist="88900" dir="2700000" rotWithShape="0">
                        <a:srgbClr val="000000">
                          <a:alpha val="14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t>文本智能处理专家</a:t>
                </a:r>
              </a:p>
            </p:txBody>
          </p:sp>
        </p:grpSp>
        <p:sp>
          <p:nvSpPr>
            <p:cNvPr id="1090" name="Shape 1090"/>
            <p:cNvSpPr/>
            <p:nvPr>
              <p:custDataLst>
                <p:tags r:id="rId3"/>
              </p:custDataLst>
            </p:nvPr>
          </p:nvSpPr>
          <p:spPr>
            <a:xfrm>
              <a:off x="2452516" y="122729"/>
              <a:ext cx="3882273" cy="6"/>
            </a:xfrm>
            <a:prstGeom prst="line">
              <a:avLst/>
            </a:pr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sp>
          <p:nvSpPr>
            <p:cNvPr id="1091" name="Shape 1091"/>
            <p:cNvSpPr/>
            <p:nvPr>
              <p:custDataLst>
                <p:tags r:id="rId4"/>
              </p:custDataLst>
            </p:nvPr>
          </p:nvSpPr>
          <p:spPr>
            <a:xfrm>
              <a:off x="2452516" y="2081565"/>
              <a:ext cx="3882273" cy="6"/>
            </a:xfrm>
            <a:prstGeom prst="line">
              <a:avLst/>
            </a:pr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/>
          </p:txBody>
        </p:sp>
        <p:pic>
          <p:nvPicPr>
            <p:cNvPr id="1092" name="image7.jpe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-1" y="-1"/>
              <a:ext cx="2189159" cy="22043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40715" y="540385"/>
            <a:ext cx="168973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背景介绍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214880" y="644525"/>
            <a:ext cx="42164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产品线和技术栈众多带来了哪些痛点？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647825" y="1760220"/>
            <a:ext cx="3747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1.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功能模块重复开发，缺少复用方案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47825" y="2434590"/>
            <a:ext cx="3061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2.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旧的项目维护起来异常繁琐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647825" y="3108960"/>
            <a:ext cx="64560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3.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在产品或项目迭代中应用体积逐渐变得庞大，启动和构建速 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度逐渐变慢，</a:t>
            </a:r>
            <a:r>
              <a:rPr lang="zh-CN" altLang="en-US">
                <a:solidFill>
                  <a:srgbClr val="FFFFFF"/>
                </a:solidFill>
                <a:sym typeface="等线" panose="02010600030101010101" charset="-122"/>
              </a:rPr>
              <a:t>成为巨石应用，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6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48970" y="545465"/>
            <a:ext cx="234886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寻求解决方案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6600" y="1563370"/>
            <a:ext cx="21736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方案一：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iframe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235" y="2252345"/>
            <a:ext cx="97358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使用方式：每个子应用独立开发，通过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iframe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标签的形式嵌入到主应用中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235" y="2869565"/>
            <a:ext cx="51022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优势：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开发引入成本低，兼容性好，隔离性好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235" y="3486785"/>
            <a:ext cx="836104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劣势：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父子组件通信麻烦，公共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JS / CSS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无法复用，状态与数据缓存不易处理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48970" y="545465"/>
            <a:ext cx="234886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寻求解决方案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6600" y="1563370"/>
            <a:ext cx="21736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方案二：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npm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235" y="2252345"/>
            <a:ext cx="97358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使用方式：将子应用抽离成包发布到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npm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上，编译打包进主应用中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235" y="2869565"/>
            <a:ext cx="96742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优势：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编译阶段应用，在项目运行阶段无需加载，体验流畅，开发与接入成本低，容易理解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235" y="3486785"/>
            <a:ext cx="90436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劣势：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技术栈相关性强，不支持动态下发，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npm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包更新后，主应用需要重新发布部署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48970" y="545465"/>
            <a:ext cx="234886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寻求解决方案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6600" y="1563370"/>
            <a:ext cx="34505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方案三：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qiankun/single-spa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235" y="2180590"/>
            <a:ext cx="9735820" cy="4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algn="l">
              <a:lnSpc>
                <a:spcPct val="13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使用方式：</a:t>
            </a:r>
            <a:r>
              <a:rPr lang="en-US" altLang="zh-CN">
                <a:solidFill>
                  <a:srgbClr val="FFFFFF"/>
                </a:solidFill>
                <a:sym typeface="+mn-ea"/>
              </a:rPr>
              <a:t>   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通过路由变化驱动主应用加载微应用的 </a:t>
            </a:r>
            <a:r>
              <a:rPr lang="en-US" altLang="zh-CN">
                <a:solidFill>
                  <a:srgbClr val="FFFFFF"/>
                </a:solidFill>
                <a:sym typeface="+mn-ea"/>
              </a:rPr>
              <a:t>bundle 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并将其渲染到指定节点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235" y="2797810"/>
            <a:ext cx="10588625" cy="1086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algn="l">
              <a:lnSpc>
                <a:spcPct val="13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优势：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沙箱与隔离机制比较完善；主应用不限制应用的技术栈，主应用与子应用可以共享一些依赖；</a:t>
            </a:r>
            <a:endParaRPr lang="zh-CN" altLang="en-US">
              <a:solidFill>
                <a:srgbClr val="FFFFFF"/>
              </a:solidFill>
              <a:sym typeface="+mn-ea"/>
            </a:endParaRPr>
          </a:p>
          <a:p>
            <a:pPr algn="l">
              <a:lnSpc>
                <a:spcPct val="130000"/>
              </a:lnSpc>
              <a:buNone/>
            </a:pPr>
            <a:r>
              <a:rPr lang="zh-CN" altLang="en-US">
                <a:solidFill>
                  <a:srgbClr val="FFFFFF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FFFF"/>
                </a:solidFill>
                <a:sym typeface="+mn-ea"/>
              </a:rPr>
              <a:t>                 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子应用更新主应用无需发版</a:t>
            </a:r>
            <a:endParaRPr lang="zh-CN" altLang="en-US">
              <a:solidFill>
                <a:srgbClr val="FFFFFF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235" y="3773805"/>
            <a:ext cx="6473825" cy="4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algn="l">
              <a:lnSpc>
                <a:spcPct val="130000"/>
              </a:lnSpc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劣势：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       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通信方案不完善，缺少组件级粒度的微应用解决方案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48970" y="545465"/>
            <a:ext cx="234886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寻求解决方案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779780" y="1630680"/>
          <a:ext cx="10617200" cy="423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300"/>
                <a:gridCol w="2654300"/>
                <a:gridCol w="2654300"/>
                <a:gridCol w="2654300"/>
              </a:tblGrid>
              <a:tr h="968375"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400"/>
                        <a:t>方案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400" b="1"/>
                        <a:t>介绍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400" b="1"/>
                        <a:t>优势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70000"/>
                        </a:lnSpc>
                        <a:buNone/>
                      </a:pPr>
                      <a:r>
                        <a:rPr lang="zh-CN" altLang="en-US" sz="1400" b="1"/>
                        <a:t>劣势</a:t>
                      </a:r>
                      <a:endParaRPr lang="zh-CN" altLang="en-US" sz="1400" b="1"/>
                    </a:p>
                  </a:txBody>
                  <a:tcPr/>
                </a:tc>
              </a:tr>
              <a:tr h="999490">
                <a:tc>
                  <a:txBody>
                    <a:bodyPr/>
                    <a:p>
                      <a:pPr algn="l">
                        <a:lnSpc>
                          <a:spcPct val="360000"/>
                        </a:lnSpc>
                        <a:buNone/>
                      </a:pPr>
                      <a:r>
                        <a:rPr lang="zh-CN" altLang="en-US"/>
                        <a:t>方案一：</a:t>
                      </a:r>
                      <a:r>
                        <a:rPr lang="en-US" altLang="zh-CN"/>
                        <a:t>iframe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每个子应用独立开发独立部署，通过  </a:t>
                      </a:r>
                      <a:r>
                        <a:rPr lang="en-US" altLang="zh-CN"/>
                        <a:t>iframe </a:t>
                      </a:r>
                      <a:r>
                        <a:rPr lang="zh-CN" altLang="en-US"/>
                        <a:t>的方式将这些应用嵌入到同一个系统中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开发与引入成本低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兼容性好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隔离性好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父子组件通信麻烦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登录跳转不友好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公共</a:t>
                      </a:r>
                      <a:r>
                        <a:rPr lang="en-US" altLang="zh-CN"/>
                        <a:t> JS/CSS </a:t>
                      </a:r>
                      <a:r>
                        <a:rPr lang="zh-CN" altLang="en-US"/>
                        <a:t>无法复用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4.状态与数据缓存不易统一处理</a:t>
                      </a:r>
                      <a:endParaRPr lang="en-US" altLang="zh-CN"/>
                    </a:p>
                  </a:txBody>
                  <a:tcPr/>
                </a:tc>
              </a:tr>
              <a:tr h="986155">
                <a:tc>
                  <a:txBody>
                    <a:bodyPr/>
                    <a:p>
                      <a:pPr algn="l">
                        <a:lnSpc>
                          <a:spcPct val="340000"/>
                        </a:lnSpc>
                        <a:buNone/>
                      </a:pPr>
                      <a:r>
                        <a:rPr lang="zh-CN" altLang="en-US"/>
                        <a:t>方案二：</a:t>
                      </a:r>
                      <a:r>
                        <a:rPr lang="en-US" altLang="zh-CN"/>
                        <a:t>npm </a:t>
                      </a:r>
                      <a:r>
                        <a:rPr lang="zh-CN" altLang="en-US"/>
                        <a:t>集成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把子应用抽离成包发布到 </a:t>
                      </a:r>
                      <a:r>
                        <a:rPr lang="en-US" altLang="zh-CN"/>
                        <a:t>npm </a:t>
                      </a:r>
                      <a:r>
                        <a:rPr lang="zh-CN" altLang="en-US"/>
                        <a:t>，编译打包进项目中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编译阶段的应用，在项目运行阶段无需加载，体验流畅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开发与接入成本低，容易理解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技术栈相关性强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不支持动态下发，</a:t>
                      </a:r>
                      <a:r>
                        <a:rPr lang="en-US" altLang="zh-CN"/>
                        <a:t>npm </a:t>
                      </a:r>
                      <a:r>
                        <a:rPr lang="zh-CN" altLang="en-US"/>
                        <a:t>包更新后，主应用需要重新发布部署</a:t>
                      </a:r>
                      <a:endParaRPr lang="zh-CN" altLang="en-US"/>
                    </a:p>
                  </a:txBody>
                  <a:tcPr/>
                </a:tc>
              </a:tr>
              <a:tr h="1285240">
                <a:tc>
                  <a:txBody>
                    <a:bodyPr/>
                    <a:p>
                      <a:pPr algn="l">
                        <a:lnSpc>
                          <a:spcPct val="360000"/>
                        </a:lnSpc>
                        <a:buNone/>
                      </a:pPr>
                      <a:r>
                        <a:rPr lang="zh-CN" altLang="en-US"/>
                        <a:t>方案三</a:t>
                      </a: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qiankun/single-spa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qiankun </a:t>
                      </a:r>
                      <a:r>
                        <a:rPr lang="zh-CN" altLang="en-US"/>
                        <a:t>是对 </a:t>
                      </a:r>
                      <a:r>
                        <a:rPr lang="en-US" altLang="zh-CN"/>
                        <a:t>single-spa </a:t>
                      </a:r>
                      <a:r>
                        <a:rPr lang="zh-CN" altLang="en-US"/>
                        <a:t>的一层封装，核心做了一些构建层的约束，以及沙箱能力。通过路由变化驱动主应用加载微应用的 </a:t>
                      </a:r>
                      <a:r>
                        <a:rPr lang="en-US" altLang="zh-CN"/>
                        <a:t>bundle </a:t>
                      </a:r>
                      <a:r>
                        <a:rPr lang="zh-CN" altLang="en-US"/>
                        <a:t>并将其渲染到指定节点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沙箱与隔离机制比较完善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主应用不限制应用的技术栈，主应用与子应用可以共享一些依赖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子应用更新主应用无需发版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通信方案不完善</a:t>
                      </a:r>
                      <a:endParaRPr lang="zh-CN" altLang="en-US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缺少组件级粒度的微应用解决方案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FULL_TEXT_BEAUTIFY_COPY_ID" val="101"/>
</p:tagLst>
</file>

<file path=ppt/tags/tag100.xml><?xml version="1.0" encoding="utf-8"?>
<p:tagLst xmlns:p="http://schemas.openxmlformats.org/presentationml/2006/main">
  <p:tag name="KSO_WM_FULL_TEXT_BEAUTIFY_COPY_ID" val="13"/>
</p:tagLst>
</file>

<file path=ppt/tags/tag101.xml><?xml version="1.0" encoding="utf-8"?>
<p:tagLst xmlns:p="http://schemas.openxmlformats.org/presentationml/2006/main">
  <p:tag name="KSO_WM_FULL_TEXT_BEAUTIFY_COPY_ID" val="14"/>
</p:tagLst>
</file>

<file path=ppt/tags/tag102.xml><?xml version="1.0" encoding="utf-8"?>
<p:tagLst xmlns:p="http://schemas.openxmlformats.org/presentationml/2006/main">
  <p:tag name="KSO_WM_FULL_TEXT_BEAUTIFY_COPY_ID" val="15"/>
</p:tagLst>
</file>

<file path=ppt/tags/tag103.xml><?xml version="1.0" encoding="utf-8"?>
<p:tagLst xmlns:p="http://schemas.openxmlformats.org/presentationml/2006/main">
  <p:tag name="KSO_WM_FULL_TEXT_BEAUTIFY_COPY_ID" val="150995253"/>
</p:tagLst>
</file>

<file path=ppt/tags/tag104.xml><?xml version="1.0" encoding="utf-8"?>
<p:tagLst xmlns:p="http://schemas.openxmlformats.org/presentationml/2006/main">
  <p:tag name="KSO_WM_FULL_TEXT_BEAUTIFY_COPY_ID" val="11"/>
</p:tagLst>
</file>

<file path=ppt/tags/tag105.xml><?xml version="1.0" encoding="utf-8"?>
<p:tagLst xmlns:p="http://schemas.openxmlformats.org/presentationml/2006/main">
  <p:tag name="KSO_WM_FULL_TEXT_BEAUTIFY_COPY_ID" val="3"/>
</p:tagLst>
</file>

<file path=ppt/tags/tag106.xml><?xml version="1.0" encoding="utf-8"?>
<p:tagLst xmlns:p="http://schemas.openxmlformats.org/presentationml/2006/main">
  <p:tag name="KSO_WM_FULL_TEXT_BEAUTIFY_COPY_ID" val="7"/>
</p:tagLst>
</file>

<file path=ppt/tags/tag107.xml><?xml version="1.0" encoding="utf-8"?>
<p:tagLst xmlns:p="http://schemas.openxmlformats.org/presentationml/2006/main">
  <p:tag name="KSO_WM_FULL_TEXT_BEAUTIFY_COPY_ID" val="12"/>
</p:tagLst>
</file>

<file path=ppt/tags/tag108.xml><?xml version="1.0" encoding="utf-8"?>
<p:tagLst xmlns:p="http://schemas.openxmlformats.org/presentationml/2006/main">
  <p:tag name="KSO_WM_FULL_TEXT_BEAUTIFY_COPY_ID" val="8"/>
</p:tagLst>
</file>

<file path=ppt/tags/tag109.xml><?xml version="1.0" encoding="utf-8"?>
<p:tagLst xmlns:p="http://schemas.openxmlformats.org/presentationml/2006/main">
  <p:tag name="KSO_WM_FULL_TEXT_BEAUTIFY_COPY_ID" val="13"/>
</p:tagLst>
</file>

<file path=ppt/tags/tag11.xml><?xml version="1.0" encoding="utf-8"?>
<p:tagLst xmlns:p="http://schemas.openxmlformats.org/presentationml/2006/main">
  <p:tag name="KSO_WM_FULL_TEXT_BEAUTIFY_COPY_ID" val="104"/>
</p:tagLst>
</file>

<file path=ppt/tags/tag110.xml><?xml version="1.0" encoding="utf-8"?>
<p:tagLst xmlns:p="http://schemas.openxmlformats.org/presentationml/2006/main">
  <p:tag name="KSO_WM_FULL_TEXT_BEAUTIFY_COPY_ID" val="9"/>
</p:tagLst>
</file>

<file path=ppt/tags/tag111.xml><?xml version="1.0" encoding="utf-8"?>
<p:tagLst xmlns:p="http://schemas.openxmlformats.org/presentationml/2006/main">
  <p:tag name="KSO_WM_FULL_TEXT_BEAUTIFY_COPY_ID" val="12"/>
</p:tagLst>
</file>

<file path=ppt/tags/tag112.xml><?xml version="1.0" encoding="utf-8"?>
<p:tagLst xmlns:p="http://schemas.openxmlformats.org/presentationml/2006/main">
  <p:tag name="KSO_WM_FULL_TEXT_BEAUTIFY_COPY_ID" val="150995262"/>
</p:tagLst>
</file>

<file path=ppt/tags/tag113.xml><?xml version="1.0" encoding="utf-8"?>
<p:tagLst xmlns:p="http://schemas.openxmlformats.org/presentationml/2006/main">
  <p:tag name="KSO_WM_FULL_TEXT_BEAUTIFY_COPY_ID" val="2"/>
</p:tagLst>
</file>

<file path=ppt/tags/tag114.xml><?xml version="1.0" encoding="utf-8"?>
<p:tagLst xmlns:p="http://schemas.openxmlformats.org/presentationml/2006/main">
  <p:tag name="KSO_WM_FULL_TEXT_BEAUTIFY_COPY_ID" val="3"/>
</p:tagLst>
</file>

<file path=ppt/tags/tag115.xml><?xml version="1.0" encoding="utf-8"?>
<p:tagLst xmlns:p="http://schemas.openxmlformats.org/presentationml/2006/main">
  <p:tag name="KSO_WM_FULL_TEXT_BEAUTIFY_COPY_ID" val="4"/>
</p:tagLst>
</file>

<file path=ppt/tags/tag116.xml><?xml version="1.0" encoding="utf-8"?>
<p:tagLst xmlns:p="http://schemas.openxmlformats.org/presentationml/2006/main">
  <p:tag name="KSO_WM_FULL_TEXT_BEAUTIFY_COPY_ID" val="6"/>
</p:tagLst>
</file>

<file path=ppt/tags/tag117.xml><?xml version="1.0" encoding="utf-8"?>
<p:tagLst xmlns:p="http://schemas.openxmlformats.org/presentationml/2006/main">
  <p:tag name="KSO_WM_FULL_TEXT_BEAUTIFY_COPY_ID" val="7"/>
</p:tagLst>
</file>

<file path=ppt/tags/tag118.xml><?xml version="1.0" encoding="utf-8"?>
<p:tagLst xmlns:p="http://schemas.openxmlformats.org/presentationml/2006/main">
  <p:tag name="KSO_WM_FULL_TEXT_BEAUTIFY_COPY_ID" val="8"/>
</p:tagLst>
</file>

<file path=ppt/tags/tag119.xml><?xml version="1.0" encoding="utf-8"?>
<p:tagLst xmlns:p="http://schemas.openxmlformats.org/presentationml/2006/main">
  <p:tag name="KSO_WM_FULL_TEXT_BEAUTIFY_COPY_ID" val="10"/>
</p:tagLst>
</file>

<file path=ppt/tags/tag12.xml><?xml version="1.0" encoding="utf-8"?>
<p:tagLst xmlns:p="http://schemas.openxmlformats.org/presentationml/2006/main">
  <p:tag name="KSO_WM_FULL_TEXT_BEAUTIFY_COPY_ID" val="7"/>
</p:tagLst>
</file>

<file path=ppt/tags/tag120.xml><?xml version="1.0" encoding="utf-8"?>
<p:tagLst xmlns:p="http://schemas.openxmlformats.org/presentationml/2006/main">
  <p:tag name="KSO_WM_FULL_TEXT_BEAUTIFY_COPY_ID" val="150995254"/>
</p:tagLst>
</file>

<file path=ppt/tags/tag121.xml><?xml version="1.0" encoding="utf-8"?>
<p:tagLst xmlns:p="http://schemas.openxmlformats.org/presentationml/2006/main">
  <p:tag name="KSO_WM_FULL_TEXT_BEAUTIFY_COPY_ID" val="2"/>
</p:tagLst>
</file>

<file path=ppt/tags/tag122.xml><?xml version="1.0" encoding="utf-8"?>
<p:tagLst xmlns:p="http://schemas.openxmlformats.org/presentationml/2006/main">
  <p:tag name="KSO_WM_FULL_TEXT_BEAUTIFY_COPY_ID" val="4"/>
</p:tagLst>
</file>

<file path=ppt/tags/tag123.xml><?xml version="1.0" encoding="utf-8"?>
<p:tagLst xmlns:p="http://schemas.openxmlformats.org/presentationml/2006/main">
  <p:tag name="KSO_WM_UNIT_TABLE_BEAUTIFY" val="smartTable{2dc40f16-9f7d-48c7-b78f-248bf9bba8e9}"/>
  <p:tag name="TABLE_ENDDRAG_ORIGIN_RECT" val="798*356"/>
  <p:tag name="TABLE_ENDDRAG_RECT" val="88*114*798*354"/>
  <p:tag name="KSO_WM_FULL_TEXT_BEAUTIFY_COPY_ID" val="6"/>
</p:tagLst>
</file>

<file path=ppt/tags/tag124.xml><?xml version="1.0" encoding="utf-8"?>
<p:tagLst xmlns:p="http://schemas.openxmlformats.org/presentationml/2006/main">
  <p:tag name="KSO_WM_FULL_TEXT_BEAUTIFY_COPY_ID" val="150995264"/>
</p:tagLst>
</file>

<file path=ppt/tags/tag125.xml><?xml version="1.0" encoding="utf-8"?>
<p:tagLst xmlns:p="http://schemas.openxmlformats.org/presentationml/2006/main">
  <p:tag name="KSO_WM_FULL_TEXT_BEAUTIFY_COPY_ID" val="2"/>
</p:tagLst>
</file>

<file path=ppt/tags/tag126.xml><?xml version="1.0" encoding="utf-8"?>
<p:tagLst xmlns:p="http://schemas.openxmlformats.org/presentationml/2006/main">
  <p:tag name="KSO_WM_FULL_TEXT_BEAUTIFY_COPY_ID" val="3"/>
</p:tagLst>
</file>

<file path=ppt/tags/tag127.xml><?xml version="1.0" encoding="utf-8"?>
<p:tagLst xmlns:p="http://schemas.openxmlformats.org/presentationml/2006/main">
  <p:tag name="KSO_WM_FULL_TEXT_BEAUTIFY_COPY_ID" val="4"/>
</p:tagLst>
</file>

<file path=ppt/tags/tag128.xml><?xml version="1.0" encoding="utf-8"?>
<p:tagLst xmlns:p="http://schemas.openxmlformats.org/presentationml/2006/main">
  <p:tag name="KSO_WM_FULL_TEXT_BEAUTIFY_COPY_ID" val="5"/>
</p:tagLst>
</file>

<file path=ppt/tags/tag129.xml><?xml version="1.0" encoding="utf-8"?>
<p:tagLst xmlns:p="http://schemas.openxmlformats.org/presentationml/2006/main">
  <p:tag name="KSO_WM_FULL_TEXT_BEAUTIFY_COPY_ID" val="6"/>
</p:tagLst>
</file>

<file path=ppt/tags/tag13.xml><?xml version="1.0" encoding="utf-8"?>
<p:tagLst xmlns:p="http://schemas.openxmlformats.org/presentationml/2006/main">
  <p:tag name="KSO_WM_FULL_TEXT_BEAUTIFY_COPY_ID" val="150995245"/>
</p:tagLst>
</file>

<file path=ppt/tags/tag130.xml><?xml version="1.0" encoding="utf-8"?>
<p:tagLst xmlns:p="http://schemas.openxmlformats.org/presentationml/2006/main">
  <p:tag name="KSO_WM_FULL_TEXT_BEAUTIFY_COPY_ID" val="7"/>
</p:tagLst>
</file>

<file path=ppt/tags/tag131.xml><?xml version="1.0" encoding="utf-8"?>
<p:tagLst xmlns:p="http://schemas.openxmlformats.org/presentationml/2006/main">
  <p:tag name="KSO_WM_FULL_TEXT_BEAUTIFY_COPY_ID" val="8"/>
</p:tagLst>
</file>

<file path=ppt/tags/tag132.xml><?xml version="1.0" encoding="utf-8"?>
<p:tagLst xmlns:p="http://schemas.openxmlformats.org/presentationml/2006/main">
  <p:tag name="KSO_WM_FULL_TEXT_BEAUTIFY_COPY_ID" val="9"/>
</p:tagLst>
</file>

<file path=ppt/tags/tag133.xml><?xml version="1.0" encoding="utf-8"?>
<p:tagLst xmlns:p="http://schemas.openxmlformats.org/presentationml/2006/main">
  <p:tag name="KSO_WM_FULL_TEXT_BEAUTIFY_COPY_ID" val="10"/>
</p:tagLst>
</file>

<file path=ppt/tags/tag134.xml><?xml version="1.0" encoding="utf-8"?>
<p:tagLst xmlns:p="http://schemas.openxmlformats.org/presentationml/2006/main">
  <p:tag name="KSO_WM_FULL_TEXT_BEAUTIFY_COPY_ID" val="11"/>
</p:tagLst>
</file>

<file path=ppt/tags/tag135.xml><?xml version="1.0" encoding="utf-8"?>
<p:tagLst xmlns:p="http://schemas.openxmlformats.org/presentationml/2006/main">
  <p:tag name="KSO_WM_FULL_TEXT_BEAUTIFY_COPY_ID" val="12"/>
</p:tagLst>
</file>

<file path=ppt/tags/tag136.xml><?xml version="1.0" encoding="utf-8"?>
<p:tagLst xmlns:p="http://schemas.openxmlformats.org/presentationml/2006/main">
  <p:tag name="KSO_WM_FULL_TEXT_BEAUTIFY_COPY_ID" val="13"/>
</p:tagLst>
</file>

<file path=ppt/tags/tag137.xml><?xml version="1.0" encoding="utf-8"?>
<p:tagLst xmlns:p="http://schemas.openxmlformats.org/presentationml/2006/main">
  <p:tag name="KSO_WM_FULL_TEXT_BEAUTIFY_COPY_ID" val="150995263"/>
</p:tagLst>
</file>

<file path=ppt/tags/tag138.xml><?xml version="1.0" encoding="utf-8"?>
<p:tagLst xmlns:p="http://schemas.openxmlformats.org/presentationml/2006/main">
  <p:tag name="KSO_WM_FULL_TEXT_BEAUTIFY_COPY_ID" val="2"/>
</p:tagLst>
</file>

<file path=ppt/tags/tag139.xml><?xml version="1.0" encoding="utf-8"?>
<p:tagLst xmlns:p="http://schemas.openxmlformats.org/presentationml/2006/main">
  <p:tag name="KSO_WM_FULL_TEXT_BEAUTIFY_COPY_ID" val="3"/>
</p:tagLst>
</file>

<file path=ppt/tags/tag14.xml><?xml version="1.0" encoding="utf-8"?>
<p:tagLst xmlns:p="http://schemas.openxmlformats.org/presentationml/2006/main">
  <p:tag name="KSO_WM_FULL_TEXT_BEAUTIFY_COPY_ID" val="12"/>
</p:tagLst>
</file>

<file path=ppt/tags/tag140.xml><?xml version="1.0" encoding="utf-8"?>
<p:tagLst xmlns:p="http://schemas.openxmlformats.org/presentationml/2006/main">
  <p:tag name="KSO_WM_FULL_TEXT_BEAUTIFY_COPY_ID" val="5"/>
</p:tagLst>
</file>

<file path=ppt/tags/tag141.xml><?xml version="1.0" encoding="utf-8"?>
<p:tagLst xmlns:p="http://schemas.openxmlformats.org/presentationml/2006/main">
  <p:tag name="KSO_WM_FULL_TEXT_BEAUTIFY_COPY_ID" val="7"/>
</p:tagLst>
</file>

<file path=ppt/tags/tag142.xml><?xml version="1.0" encoding="utf-8"?>
<p:tagLst xmlns:p="http://schemas.openxmlformats.org/presentationml/2006/main">
  <p:tag name="KSO_WM_FULL_TEXT_BEAUTIFY_COPY_ID" val="8"/>
</p:tagLst>
</file>

<file path=ppt/tags/tag143.xml><?xml version="1.0" encoding="utf-8"?>
<p:tagLst xmlns:p="http://schemas.openxmlformats.org/presentationml/2006/main">
  <p:tag name="KSO_WM_FULL_TEXT_BEAUTIFY_COPY_ID" val="150995266"/>
</p:tagLst>
</file>

<file path=ppt/tags/tag144.xml><?xml version="1.0" encoding="utf-8"?>
<p:tagLst xmlns:p="http://schemas.openxmlformats.org/presentationml/2006/main">
  <p:tag name="KSO_WM_FULL_TEXT_BEAUTIFY_COPY_ID" val="2"/>
</p:tagLst>
</file>

<file path=ppt/tags/tag145.xml><?xml version="1.0" encoding="utf-8"?>
<p:tagLst xmlns:p="http://schemas.openxmlformats.org/presentationml/2006/main">
  <p:tag name="KSO_WM_FULL_TEXT_BEAUTIFY_COPY_ID" val="3"/>
</p:tagLst>
</file>

<file path=ppt/tags/tag146.xml><?xml version="1.0" encoding="utf-8"?>
<p:tagLst xmlns:p="http://schemas.openxmlformats.org/presentationml/2006/main">
  <p:tag name="KSO_WM_FULL_TEXT_BEAUTIFY_COPY_ID" val="4"/>
</p:tagLst>
</file>

<file path=ppt/tags/tag147.xml><?xml version="1.0" encoding="utf-8"?>
<p:tagLst xmlns:p="http://schemas.openxmlformats.org/presentationml/2006/main">
  <p:tag name="KSO_WM_FULL_TEXT_BEAUTIFY_COPY_ID" val="150995267"/>
</p:tagLst>
</file>

<file path=ppt/tags/tag148.xml><?xml version="1.0" encoding="utf-8"?>
<p:tagLst xmlns:p="http://schemas.openxmlformats.org/presentationml/2006/main">
  <p:tag name="KSO_WM_FULL_TEXT_BEAUTIFY_COPY_ID" val="2"/>
</p:tagLst>
</file>

<file path=ppt/tags/tag149.xml><?xml version="1.0" encoding="utf-8"?>
<p:tagLst xmlns:p="http://schemas.openxmlformats.org/presentationml/2006/main">
  <p:tag name="KSO_WM_FULL_TEXT_BEAUTIFY_COPY_ID" val="3"/>
</p:tagLst>
</file>

<file path=ppt/tags/tag15.xml><?xml version="1.0" encoding="utf-8"?>
<p:tagLst xmlns:p="http://schemas.openxmlformats.org/presentationml/2006/main">
  <p:tag name="KSO_WM_FULL_TEXT_BEAUTIFY_COPY_ID" val="13"/>
</p:tagLst>
</file>

<file path=ppt/tags/tag150.xml><?xml version="1.0" encoding="utf-8"?>
<p:tagLst xmlns:p="http://schemas.openxmlformats.org/presentationml/2006/main">
  <p:tag name="KSO_WM_FULL_TEXT_BEAUTIFY_COPY_ID" val="5"/>
</p:tagLst>
</file>

<file path=ppt/tags/tag151.xml><?xml version="1.0" encoding="utf-8"?>
<p:tagLst xmlns:p="http://schemas.openxmlformats.org/presentationml/2006/main">
  <p:tag name="KSO_WM_FULL_TEXT_BEAUTIFY_COPY_ID" val="6"/>
</p:tagLst>
</file>

<file path=ppt/tags/tag152.xml><?xml version="1.0" encoding="utf-8"?>
<p:tagLst xmlns:p="http://schemas.openxmlformats.org/presentationml/2006/main">
  <p:tag name="KSO_WM_FULL_TEXT_BEAUTIFY_COPY_ID" val="150995265"/>
</p:tagLst>
</file>

<file path=ppt/tags/tag153.xml><?xml version="1.0" encoding="utf-8"?>
<p:tagLst xmlns:p="http://schemas.openxmlformats.org/presentationml/2006/main">
  <p:tag name="KSO_WM_FULL_TEXT_BEAUTIFY_COPY_ID" val="2"/>
</p:tagLst>
</file>

<file path=ppt/tags/tag154.xml><?xml version="1.0" encoding="utf-8"?>
<p:tagLst xmlns:p="http://schemas.openxmlformats.org/presentationml/2006/main">
  <p:tag name="KSO_WM_FULL_TEXT_BEAUTIFY_COPY_ID" val="3"/>
</p:tagLst>
</file>

<file path=ppt/tags/tag155.xml><?xml version="1.0" encoding="utf-8"?>
<p:tagLst xmlns:p="http://schemas.openxmlformats.org/presentationml/2006/main">
  <p:tag name="KSO_WM_FULL_TEXT_BEAUTIFY_COPY_ID" val="5"/>
</p:tagLst>
</file>

<file path=ppt/tags/tag156.xml><?xml version="1.0" encoding="utf-8"?>
<p:tagLst xmlns:p="http://schemas.openxmlformats.org/presentationml/2006/main">
  <p:tag name="KSO_WM_FULL_TEXT_BEAUTIFY_COPY_ID" val="6"/>
</p:tagLst>
</file>

<file path=ppt/tags/tag157.xml><?xml version="1.0" encoding="utf-8"?>
<p:tagLst xmlns:p="http://schemas.openxmlformats.org/presentationml/2006/main">
  <p:tag name="KSO_WM_FULL_TEXT_BEAUTIFY_COPY_ID" val="150995268"/>
</p:tagLst>
</file>

<file path=ppt/tags/tag158.xml><?xml version="1.0" encoding="utf-8"?>
<p:tagLst xmlns:p="http://schemas.openxmlformats.org/presentationml/2006/main">
  <p:tag name="KSO_WM_FULL_TEXT_BEAUTIFY_COPY_ID" val="2"/>
</p:tagLst>
</file>

<file path=ppt/tags/tag159.xml><?xml version="1.0" encoding="utf-8"?>
<p:tagLst xmlns:p="http://schemas.openxmlformats.org/presentationml/2006/main">
  <p:tag name="KSO_WM_FULL_TEXT_BEAUTIFY_COPY_ID" val="3"/>
</p:tagLst>
</file>

<file path=ppt/tags/tag16.xml><?xml version="1.0" encoding="utf-8"?>
<p:tagLst xmlns:p="http://schemas.openxmlformats.org/presentationml/2006/main">
  <p:tag name="KSO_WM_FULL_TEXT_BEAUTIFY_COPY_ID" val="96"/>
</p:tagLst>
</file>

<file path=ppt/tags/tag160.xml><?xml version="1.0" encoding="utf-8"?>
<p:tagLst xmlns:p="http://schemas.openxmlformats.org/presentationml/2006/main">
  <p:tag name="KSO_WM_FULL_TEXT_BEAUTIFY_COPY_ID" val="150995273"/>
</p:tagLst>
</file>

<file path=ppt/tags/tag161.xml><?xml version="1.0" encoding="utf-8"?>
<p:tagLst xmlns:p="http://schemas.openxmlformats.org/presentationml/2006/main">
  <p:tag name="KSO_WM_FULL_TEXT_BEAUTIFY_COPY_ID" val="2"/>
</p:tagLst>
</file>

<file path=ppt/tags/tag162.xml><?xml version="1.0" encoding="utf-8"?>
<p:tagLst xmlns:p="http://schemas.openxmlformats.org/presentationml/2006/main">
  <p:tag name="KSO_WM_FULL_TEXT_BEAUTIFY_COPY_ID" val="3"/>
</p:tagLst>
</file>

<file path=ppt/tags/tag163.xml><?xml version="1.0" encoding="utf-8"?>
<p:tagLst xmlns:p="http://schemas.openxmlformats.org/presentationml/2006/main">
  <p:tag name="KSO_WM_FULL_TEXT_BEAUTIFY_COPY_ID" val="6"/>
</p:tagLst>
</file>

<file path=ppt/tags/tag164.xml><?xml version="1.0" encoding="utf-8"?>
<p:tagLst xmlns:p="http://schemas.openxmlformats.org/presentationml/2006/main">
  <p:tag name="KSO_WM_FULL_TEXT_BEAUTIFY_COPY_ID" val="150995276"/>
</p:tagLst>
</file>

<file path=ppt/tags/tag165.xml><?xml version="1.0" encoding="utf-8"?>
<p:tagLst xmlns:p="http://schemas.openxmlformats.org/presentationml/2006/main">
  <p:tag name="KSO_WM_FULL_TEXT_BEAUTIFY_COPY_ID" val="2"/>
</p:tagLst>
</file>

<file path=ppt/tags/tag166.xml><?xml version="1.0" encoding="utf-8"?>
<p:tagLst xmlns:p="http://schemas.openxmlformats.org/presentationml/2006/main">
  <p:tag name="KSO_WM_FULL_TEXT_BEAUTIFY_COPY_ID" val="3"/>
</p:tagLst>
</file>

<file path=ppt/tags/tag167.xml><?xml version="1.0" encoding="utf-8"?>
<p:tagLst xmlns:p="http://schemas.openxmlformats.org/presentationml/2006/main">
  <p:tag name="KSO_WM_FULL_TEXT_BEAUTIFY_COPY_ID" val="4"/>
</p:tagLst>
</file>

<file path=ppt/tags/tag168.xml><?xml version="1.0" encoding="utf-8"?>
<p:tagLst xmlns:p="http://schemas.openxmlformats.org/presentationml/2006/main">
  <p:tag name="KSO_WM_FULL_TEXT_BEAUTIFY_COPY_ID" val="8"/>
</p:tagLst>
</file>

<file path=ppt/tags/tag169.xml><?xml version="1.0" encoding="utf-8"?>
<p:tagLst xmlns:p="http://schemas.openxmlformats.org/presentationml/2006/main">
  <p:tag name="KSO_WM_FULL_TEXT_BEAUTIFY_COPY_ID" val="150995274"/>
</p:tagLst>
</file>

<file path=ppt/tags/tag17.xml><?xml version="1.0" encoding="utf-8"?>
<p:tagLst xmlns:p="http://schemas.openxmlformats.org/presentationml/2006/main">
  <p:tag name="KSO_WM_FULL_TEXT_BEAUTIFY_COPY_ID" val="97"/>
</p:tagLst>
</file>

<file path=ppt/tags/tag170.xml><?xml version="1.0" encoding="utf-8"?>
<p:tagLst xmlns:p="http://schemas.openxmlformats.org/presentationml/2006/main">
  <p:tag name="KSO_WM_FULL_TEXT_BEAUTIFY_COPY_ID" val="2"/>
</p:tagLst>
</file>

<file path=ppt/tags/tag171.xml><?xml version="1.0" encoding="utf-8"?>
<p:tagLst xmlns:p="http://schemas.openxmlformats.org/presentationml/2006/main">
  <p:tag name="KSO_WM_FULL_TEXT_BEAUTIFY_COPY_ID" val="3"/>
</p:tagLst>
</file>

<file path=ppt/tags/tag172.xml><?xml version="1.0" encoding="utf-8"?>
<p:tagLst xmlns:p="http://schemas.openxmlformats.org/presentationml/2006/main">
  <p:tag name="KSO_WM_FULL_TEXT_BEAUTIFY_COPY_ID" val="4"/>
</p:tagLst>
</file>

<file path=ppt/tags/tag173.xml><?xml version="1.0" encoding="utf-8"?>
<p:tagLst xmlns:p="http://schemas.openxmlformats.org/presentationml/2006/main">
  <p:tag name="KSO_WM_FULL_TEXT_BEAUTIFY_COPY_ID" val="7"/>
</p:tagLst>
</file>

<file path=ppt/tags/tag174.xml><?xml version="1.0" encoding="utf-8"?>
<p:tagLst xmlns:p="http://schemas.openxmlformats.org/presentationml/2006/main">
  <p:tag name="KSO_WM_FULL_TEXT_BEAUTIFY_COPY_ID" val="150995275"/>
</p:tagLst>
</file>

<file path=ppt/tags/tag175.xml><?xml version="1.0" encoding="utf-8"?>
<p:tagLst xmlns:p="http://schemas.openxmlformats.org/presentationml/2006/main">
  <p:tag name="KSO_WM_FULL_TEXT_BEAUTIFY_COPY_ID" val="2"/>
</p:tagLst>
</file>

<file path=ppt/tags/tag176.xml><?xml version="1.0" encoding="utf-8"?>
<p:tagLst xmlns:p="http://schemas.openxmlformats.org/presentationml/2006/main">
  <p:tag name="KSO_WM_FULL_TEXT_BEAUTIFY_COPY_ID" val="3"/>
</p:tagLst>
</file>

<file path=ppt/tags/tag177.xml><?xml version="1.0" encoding="utf-8"?>
<p:tagLst xmlns:p="http://schemas.openxmlformats.org/presentationml/2006/main">
  <p:tag name="KSO_WM_FULL_TEXT_BEAUTIFY_COPY_ID" val="150995275"/>
</p:tagLst>
</file>

<file path=ppt/tags/tag178.xml><?xml version="1.0" encoding="utf-8"?>
<p:tagLst xmlns:p="http://schemas.openxmlformats.org/presentationml/2006/main">
  <p:tag name="KSO_WM_FULL_TEXT_BEAUTIFY_COPY_ID" val="2"/>
</p:tagLst>
</file>

<file path=ppt/tags/tag179.xml><?xml version="1.0" encoding="utf-8"?>
<p:tagLst xmlns:p="http://schemas.openxmlformats.org/presentationml/2006/main">
  <p:tag name="KSO_WM_FULL_TEXT_BEAUTIFY_COPY_ID" val="3"/>
</p:tagLst>
</file>

<file path=ppt/tags/tag18.xml><?xml version="1.0" encoding="utf-8"?>
<p:tagLst xmlns:p="http://schemas.openxmlformats.org/presentationml/2006/main">
  <p:tag name="KSO_WM_FULL_TEXT_BEAUTIFY_COPY_ID" val="99"/>
</p:tagLst>
</file>

<file path=ppt/tags/tag180.xml><?xml version="1.0" encoding="utf-8"?>
<p:tagLst xmlns:p="http://schemas.openxmlformats.org/presentationml/2006/main">
  <p:tag name="KSO_WM_FULL_TEXT_BEAUTIFY_COPY_ID" val="150995275"/>
</p:tagLst>
</file>

<file path=ppt/tags/tag181.xml><?xml version="1.0" encoding="utf-8"?>
<p:tagLst xmlns:p="http://schemas.openxmlformats.org/presentationml/2006/main">
  <p:tag name="KSO_WM_FULL_TEXT_BEAUTIFY_COPY_ID" val="2"/>
</p:tagLst>
</file>

<file path=ppt/tags/tag182.xml><?xml version="1.0" encoding="utf-8"?>
<p:tagLst xmlns:p="http://schemas.openxmlformats.org/presentationml/2006/main">
  <p:tag name="KSO_WM_FULL_TEXT_BEAUTIFY_COPY_ID" val="3"/>
</p:tagLst>
</file>

<file path=ppt/tags/tag183.xml><?xml version="1.0" encoding="utf-8"?>
<p:tagLst xmlns:p="http://schemas.openxmlformats.org/presentationml/2006/main">
  <p:tag name="KSO_WM_FULL_TEXT_BEAUTIFY_COPY_ID" val="150995275"/>
</p:tagLst>
</file>

<file path=ppt/tags/tag184.xml><?xml version="1.0" encoding="utf-8"?>
<p:tagLst xmlns:p="http://schemas.openxmlformats.org/presentationml/2006/main">
  <p:tag name="KSO_WM_FULL_TEXT_BEAUTIFY_COPY_ID" val="2"/>
</p:tagLst>
</file>

<file path=ppt/tags/tag185.xml><?xml version="1.0" encoding="utf-8"?>
<p:tagLst xmlns:p="http://schemas.openxmlformats.org/presentationml/2006/main">
  <p:tag name="KSO_WM_FULL_TEXT_BEAUTIFY_COPY_ID" val="3"/>
</p:tagLst>
</file>

<file path=ppt/tags/tag186.xml><?xml version="1.0" encoding="utf-8"?>
<p:tagLst xmlns:p="http://schemas.openxmlformats.org/presentationml/2006/main">
  <p:tag name="KSO_WM_FULL_TEXT_BEAUTIFY_COPY_ID" val="150995275"/>
</p:tagLst>
</file>

<file path=ppt/tags/tag187.xml><?xml version="1.0" encoding="utf-8"?>
<p:tagLst xmlns:p="http://schemas.openxmlformats.org/presentationml/2006/main">
  <p:tag name="KSO_WM_FULL_TEXT_BEAUTIFY_COPY_ID" val="12"/>
</p:tagLst>
</file>

<file path=ppt/tags/tag188.xml><?xml version="1.0" encoding="utf-8"?>
<p:tagLst xmlns:p="http://schemas.openxmlformats.org/presentationml/2006/main">
  <p:tag name="KSO_WM_FULL_TEXT_BEAUTIFY_COPY_ID" val="13"/>
</p:tagLst>
</file>

<file path=ppt/tags/tag189.xml><?xml version="1.0" encoding="utf-8"?>
<p:tagLst xmlns:p="http://schemas.openxmlformats.org/presentationml/2006/main">
  <p:tag name="KSO_WM_FULL_TEXT_BEAUTIFY_COPY_ID" val="96"/>
</p:tagLst>
</file>

<file path=ppt/tags/tag19.xml><?xml version="1.0" encoding="utf-8"?>
<p:tagLst xmlns:p="http://schemas.openxmlformats.org/presentationml/2006/main">
  <p:tag name="KSO_WM_FULL_TEXT_BEAUTIFY_COPY_ID" val="100"/>
</p:tagLst>
</file>

<file path=ppt/tags/tag190.xml><?xml version="1.0" encoding="utf-8"?>
<p:tagLst xmlns:p="http://schemas.openxmlformats.org/presentationml/2006/main">
  <p:tag name="KSO_WM_FULL_TEXT_BEAUTIFY_COPY_ID" val="97"/>
</p:tagLst>
</file>

<file path=ppt/tags/tag191.xml><?xml version="1.0" encoding="utf-8"?>
<p:tagLst xmlns:p="http://schemas.openxmlformats.org/presentationml/2006/main">
  <p:tag name="KSO_WM_FULL_TEXT_BEAUTIFY_COPY_ID" val="99"/>
</p:tagLst>
</file>

<file path=ppt/tags/tag192.xml><?xml version="1.0" encoding="utf-8"?>
<p:tagLst xmlns:p="http://schemas.openxmlformats.org/presentationml/2006/main">
  <p:tag name="KSO_WM_FULL_TEXT_BEAUTIFY_COPY_ID" val="100"/>
</p:tagLst>
</file>

<file path=ppt/tags/tag193.xml><?xml version="1.0" encoding="utf-8"?>
<p:tagLst xmlns:p="http://schemas.openxmlformats.org/presentationml/2006/main">
  <p:tag name="KSO_WM_FULL_TEXT_BEAUTIFY_COPY_ID" val="101"/>
</p:tagLst>
</file>

<file path=ppt/tags/tag194.xml><?xml version="1.0" encoding="utf-8"?>
<p:tagLst xmlns:p="http://schemas.openxmlformats.org/presentationml/2006/main">
  <p:tag name="KSO_WM_FULL_TEXT_BEAUTIFY_COPY_ID" val="104"/>
</p:tagLst>
</file>

<file path=ppt/tags/tag195.xml><?xml version="1.0" encoding="utf-8"?>
<p:tagLst xmlns:p="http://schemas.openxmlformats.org/presentationml/2006/main">
  <p:tag name="KSO_WM_FULL_TEXT_BEAUTIFY_COPY_ID" val="150995285"/>
</p:tagLst>
</file>

<file path=ppt/tags/tag196.xml><?xml version="1.0" encoding="utf-8"?>
<p:tagLst xmlns:p="http://schemas.openxmlformats.org/presentationml/2006/main">
  <p:tag name="KSO_WM_FULL_TEXT_BEAUTIFY_COPY_ID" val="2"/>
</p:tagLst>
</file>

<file path=ppt/tags/tag197.xml><?xml version="1.0" encoding="utf-8"?>
<p:tagLst xmlns:p="http://schemas.openxmlformats.org/presentationml/2006/main">
  <p:tag name="KSO_WM_FULL_TEXT_BEAUTIFY_COPY_ID" val="4"/>
</p:tagLst>
</file>

<file path=ppt/tags/tag198.xml><?xml version="1.0" encoding="utf-8"?>
<p:tagLst xmlns:p="http://schemas.openxmlformats.org/presentationml/2006/main">
  <p:tag name="KSO_WM_FULL_TEXT_BEAUTIFY_COPY_ID" val="150995271"/>
</p:tagLst>
</file>

<file path=ppt/tags/tag199.xml><?xml version="1.0" encoding="utf-8"?>
<p:tagLst xmlns:p="http://schemas.openxmlformats.org/presentationml/2006/main">
  <p:tag name="KSO_WM_FULL_TEXT_BEAUTIFY_COPY_ID" val="2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KSO_WM_FULL_TEXT_BEAUTIFY_COPY_ID" val="101"/>
</p:tagLst>
</file>

<file path=ppt/tags/tag200.xml><?xml version="1.0" encoding="utf-8"?>
<p:tagLst xmlns:p="http://schemas.openxmlformats.org/presentationml/2006/main">
  <p:tag name="KSO_WM_FULL_TEXT_BEAUTIFY_COPY_ID" val="5"/>
</p:tagLst>
</file>

<file path=ppt/tags/tag201.xml><?xml version="1.0" encoding="utf-8"?>
<p:tagLst xmlns:p="http://schemas.openxmlformats.org/presentationml/2006/main">
  <p:tag name="KSO_WM_FULL_TEXT_BEAUTIFY_COPY_ID" val="3"/>
</p:tagLst>
</file>

<file path=ppt/tags/tag202.xml><?xml version="1.0" encoding="utf-8"?>
<p:tagLst xmlns:p="http://schemas.openxmlformats.org/presentationml/2006/main">
  <p:tag name="KSO_WM_FULL_TEXT_BEAUTIFY_COPY_ID" val="4"/>
</p:tagLst>
</file>

<file path=ppt/tags/tag203.xml><?xml version="1.0" encoding="utf-8"?>
<p:tagLst xmlns:p="http://schemas.openxmlformats.org/presentationml/2006/main">
  <p:tag name="KSO_WM_FULL_TEXT_BEAUTIFY_COPY_ID" val="11"/>
</p:tagLst>
</file>

<file path=ppt/tags/tag204.xml><?xml version="1.0" encoding="utf-8"?>
<p:tagLst xmlns:p="http://schemas.openxmlformats.org/presentationml/2006/main">
  <p:tag name="KSO_WM_FULL_TEXT_BEAUTIFY_COPY_ID" val="12"/>
</p:tagLst>
</file>

<file path=ppt/tags/tag205.xml><?xml version="1.0" encoding="utf-8"?>
<p:tagLst xmlns:p="http://schemas.openxmlformats.org/presentationml/2006/main">
  <p:tag name="KSO_WM_FULL_TEXT_BEAUTIFY_COPY_ID" val="150995277"/>
</p:tagLst>
</file>

<file path=ppt/tags/tag206.xml><?xml version="1.0" encoding="utf-8"?>
<p:tagLst xmlns:p="http://schemas.openxmlformats.org/presentationml/2006/main">
  <p:tag name="KSO_WM_FULL_TEXT_BEAUTIFY_COPY_ID" val="2"/>
</p:tagLst>
</file>

<file path=ppt/tags/tag207.xml><?xml version="1.0" encoding="utf-8"?>
<p:tagLst xmlns:p="http://schemas.openxmlformats.org/presentationml/2006/main">
  <p:tag name="KSO_WM_FULL_TEXT_BEAUTIFY_COPY_ID" val="5"/>
</p:tagLst>
</file>

<file path=ppt/tags/tag208.xml><?xml version="1.0" encoding="utf-8"?>
<p:tagLst xmlns:p="http://schemas.openxmlformats.org/presentationml/2006/main">
  <p:tag name="KSO_WM_FULL_TEXT_BEAUTIFY_COPY_ID" val="6"/>
</p:tagLst>
</file>

<file path=ppt/tags/tag209.xml><?xml version="1.0" encoding="utf-8"?>
<p:tagLst xmlns:p="http://schemas.openxmlformats.org/presentationml/2006/main">
  <p:tag name="KSO_WM_FULL_TEXT_BEAUTIFY_COPY_ID" val="7"/>
</p:tagLst>
</file>

<file path=ppt/tags/tag21.xml><?xml version="1.0" encoding="utf-8"?>
<p:tagLst xmlns:p="http://schemas.openxmlformats.org/presentationml/2006/main">
  <p:tag name="KSO_WM_FULL_TEXT_BEAUTIFY_COPY_ID" val="104"/>
</p:tagLst>
</file>

<file path=ppt/tags/tag210.xml><?xml version="1.0" encoding="utf-8"?>
<p:tagLst xmlns:p="http://schemas.openxmlformats.org/presentationml/2006/main">
  <p:tag name="KSO_WM_FULL_TEXT_BEAUTIFY_COPY_ID" val="8"/>
</p:tagLst>
</file>

<file path=ppt/tags/tag211.xml><?xml version="1.0" encoding="utf-8"?>
<p:tagLst xmlns:p="http://schemas.openxmlformats.org/presentationml/2006/main">
  <p:tag name="KSO_WM_FULL_TEXT_BEAUTIFY_COPY_ID" val="9"/>
</p:tagLst>
</file>

<file path=ppt/tags/tag212.xml><?xml version="1.0" encoding="utf-8"?>
<p:tagLst xmlns:p="http://schemas.openxmlformats.org/presentationml/2006/main">
  <p:tag name="KSO_WM_FULL_TEXT_BEAUTIFY_COPY_ID" val="10"/>
</p:tagLst>
</file>

<file path=ppt/tags/tag213.xml><?xml version="1.0" encoding="utf-8"?>
<p:tagLst xmlns:p="http://schemas.openxmlformats.org/presentationml/2006/main">
  <p:tag name="KSO_WM_FULL_TEXT_BEAUTIFY_COPY_ID" val="150995270"/>
</p:tagLst>
</file>

<file path=ppt/tags/tag214.xml><?xml version="1.0" encoding="utf-8"?>
<p:tagLst xmlns:p="http://schemas.openxmlformats.org/presentationml/2006/main">
  <p:tag name="KSO_WM_FULL_TEXT_BEAUTIFY_COPY_ID" val="2"/>
</p:tagLst>
</file>

<file path=ppt/tags/tag215.xml><?xml version="1.0" encoding="utf-8"?>
<p:tagLst xmlns:p="http://schemas.openxmlformats.org/presentationml/2006/main">
  <p:tag name="KSO_WM_FULL_TEXT_BEAUTIFY_COPY_ID" val="4"/>
</p:tagLst>
</file>

<file path=ppt/tags/tag216.xml><?xml version="1.0" encoding="utf-8"?>
<p:tagLst xmlns:p="http://schemas.openxmlformats.org/presentationml/2006/main">
  <p:tag name="KSO_WM_FULL_TEXT_BEAUTIFY_COPY_ID" val="150995271"/>
</p:tagLst>
</file>

<file path=ppt/tags/tag217.xml><?xml version="1.0" encoding="utf-8"?>
<p:tagLst xmlns:p="http://schemas.openxmlformats.org/presentationml/2006/main">
  <p:tag name="KSO_WM_FULL_TEXT_BEAUTIFY_COPY_ID" val="2"/>
</p:tagLst>
</file>

<file path=ppt/tags/tag218.xml><?xml version="1.0" encoding="utf-8"?>
<p:tagLst xmlns:p="http://schemas.openxmlformats.org/presentationml/2006/main">
  <p:tag name="KSO_WM_UNIT_TABLE_BEAUTIFY" val="smartTable{e08a4cb9-a663-4dd3-bab6-73da105c7837}"/>
  <p:tag name="TABLE_ENDDRAG_ORIGIN_RECT" val="683*302"/>
  <p:tag name="TABLE_ENDDRAG_RECT" val="144*117*685*302"/>
  <p:tag name="KSO_WM_FULL_TEXT_BEAUTIFY_COPY_ID" val="5"/>
</p:tagLst>
</file>

<file path=ppt/tags/tag219.xml><?xml version="1.0" encoding="utf-8"?>
<p:tagLst xmlns:p="http://schemas.openxmlformats.org/presentationml/2006/main">
  <p:tag name="KSO_WM_FULL_TEXT_BEAUTIFY_COPY_ID" val="150995279"/>
</p:tagLst>
</file>

<file path=ppt/tags/tag22.xml><?xml version="1.0" encoding="utf-8"?>
<p:tagLst xmlns:p="http://schemas.openxmlformats.org/presentationml/2006/main">
  <p:tag name="KSO_WM_FULL_TEXT_BEAUTIFY_COPY_ID" val="150995284"/>
</p:tagLst>
</file>

<file path=ppt/tags/tag220.xml><?xml version="1.0" encoding="utf-8"?>
<p:tagLst xmlns:p="http://schemas.openxmlformats.org/presentationml/2006/main">
  <p:tag name="KSO_WM_FULL_TEXT_BEAUTIFY_COPY_ID" val="2"/>
</p:tagLst>
</file>

<file path=ppt/tags/tag221.xml><?xml version="1.0" encoding="utf-8"?>
<p:tagLst xmlns:p="http://schemas.openxmlformats.org/presentationml/2006/main">
  <p:tag name="KSO_WM_FULL_TEXT_BEAUTIFY_COPY_ID" val="5"/>
</p:tagLst>
</file>

<file path=ppt/tags/tag222.xml><?xml version="1.0" encoding="utf-8"?>
<p:tagLst xmlns:p="http://schemas.openxmlformats.org/presentationml/2006/main">
  <p:tag name="KSO_WM_FULL_TEXT_BEAUTIFY_COPY_ID" val="6"/>
</p:tagLst>
</file>

<file path=ppt/tags/tag223.xml><?xml version="1.0" encoding="utf-8"?>
<p:tagLst xmlns:p="http://schemas.openxmlformats.org/presentationml/2006/main">
  <p:tag name="KSO_WM_FULL_TEXT_BEAUTIFY_COPY_ID" val="7"/>
</p:tagLst>
</file>

<file path=ppt/tags/tag224.xml><?xml version="1.0" encoding="utf-8"?>
<p:tagLst xmlns:p="http://schemas.openxmlformats.org/presentationml/2006/main">
  <p:tag name="KSO_WM_FULL_TEXT_BEAUTIFY_COPY_ID" val="8"/>
</p:tagLst>
</file>

<file path=ppt/tags/tag225.xml><?xml version="1.0" encoding="utf-8"?>
<p:tagLst xmlns:p="http://schemas.openxmlformats.org/presentationml/2006/main">
  <p:tag name="KSO_WM_FULL_TEXT_BEAUTIFY_COPY_ID" val="9"/>
</p:tagLst>
</file>

<file path=ppt/tags/tag226.xml><?xml version="1.0" encoding="utf-8"?>
<p:tagLst xmlns:p="http://schemas.openxmlformats.org/presentationml/2006/main">
  <p:tag name="KSO_WM_FULL_TEXT_BEAUTIFY_COPY_ID" val="10"/>
</p:tagLst>
</file>

<file path=ppt/tags/tag227.xml><?xml version="1.0" encoding="utf-8"?>
<p:tagLst xmlns:p="http://schemas.openxmlformats.org/presentationml/2006/main">
  <p:tag name="KSO_WM_FULL_TEXT_BEAUTIFY_COPY_ID" val="11"/>
</p:tagLst>
</file>

<file path=ppt/tags/tag228.xml><?xml version="1.0" encoding="utf-8"?>
<p:tagLst xmlns:p="http://schemas.openxmlformats.org/presentationml/2006/main">
  <p:tag name="KSO_WM_FULL_TEXT_BEAUTIFY_COPY_ID" val="12"/>
</p:tagLst>
</file>

<file path=ppt/tags/tag229.xml><?xml version="1.0" encoding="utf-8"?>
<p:tagLst xmlns:p="http://schemas.openxmlformats.org/presentationml/2006/main">
  <p:tag name="KSO_WM_FULL_TEXT_BEAUTIFY_COPY_ID" val="13"/>
</p:tagLst>
</file>

<file path=ppt/tags/tag23.xml><?xml version="1.0" encoding="utf-8"?>
<p:tagLst xmlns:p="http://schemas.openxmlformats.org/presentationml/2006/main">
  <p:tag name="KSO_WM_FULL_TEXT_BEAUTIFY_COPY_ID" val="15"/>
</p:tagLst>
</file>

<file path=ppt/tags/tag230.xml><?xml version="1.0" encoding="utf-8"?>
<p:tagLst xmlns:p="http://schemas.openxmlformats.org/presentationml/2006/main">
  <p:tag name="KSO_WM_FULL_TEXT_BEAUTIFY_COPY_ID" val="14"/>
</p:tagLst>
</file>

<file path=ppt/tags/tag231.xml><?xml version="1.0" encoding="utf-8"?>
<p:tagLst xmlns:p="http://schemas.openxmlformats.org/presentationml/2006/main">
  <p:tag name="KSO_WM_FULL_TEXT_BEAUTIFY_COPY_ID" val="15"/>
</p:tagLst>
</file>

<file path=ppt/tags/tag232.xml><?xml version="1.0" encoding="utf-8"?>
<p:tagLst xmlns:p="http://schemas.openxmlformats.org/presentationml/2006/main">
  <p:tag name="KSO_WM_FULL_TEXT_BEAUTIFY_COPY_ID" val="16"/>
</p:tagLst>
</file>

<file path=ppt/tags/tag233.xml><?xml version="1.0" encoding="utf-8"?>
<p:tagLst xmlns:p="http://schemas.openxmlformats.org/presentationml/2006/main">
  <p:tag name="KSO_WM_FULL_TEXT_BEAUTIFY_COPY_ID" val="17"/>
</p:tagLst>
</file>

<file path=ppt/tags/tag234.xml><?xml version="1.0" encoding="utf-8"?>
<p:tagLst xmlns:p="http://schemas.openxmlformats.org/presentationml/2006/main">
  <p:tag name="KSO_WM_FULL_TEXT_BEAUTIFY_COPY_ID" val="150995278"/>
</p:tagLst>
</file>

<file path=ppt/tags/tag235.xml><?xml version="1.0" encoding="utf-8"?>
<p:tagLst xmlns:p="http://schemas.openxmlformats.org/presentationml/2006/main">
  <p:tag name="KSO_WM_FULL_TEXT_BEAUTIFY_COPY_ID" val="2"/>
</p:tagLst>
</file>

<file path=ppt/tags/tag236.xml><?xml version="1.0" encoding="utf-8"?>
<p:tagLst xmlns:p="http://schemas.openxmlformats.org/presentationml/2006/main">
  <p:tag name="KSO_WM_FULL_TEXT_BEAUTIFY_COPY_ID" val="5"/>
</p:tagLst>
</file>

<file path=ppt/tags/tag237.xml><?xml version="1.0" encoding="utf-8"?>
<p:tagLst xmlns:p="http://schemas.openxmlformats.org/presentationml/2006/main">
  <p:tag name="KSO_WM_FULL_TEXT_BEAUTIFY_COPY_ID" val="6"/>
</p:tagLst>
</file>

<file path=ppt/tags/tag238.xml><?xml version="1.0" encoding="utf-8"?>
<p:tagLst xmlns:p="http://schemas.openxmlformats.org/presentationml/2006/main">
  <p:tag name="KSO_WM_FULL_TEXT_BEAUTIFY_COPY_ID" val="7"/>
</p:tagLst>
</file>

<file path=ppt/tags/tag239.xml><?xml version="1.0" encoding="utf-8"?>
<p:tagLst xmlns:p="http://schemas.openxmlformats.org/presentationml/2006/main">
  <p:tag name="KSO_WM_FULL_TEXT_BEAUTIFY_COPY_ID" val="8"/>
</p:tagLst>
</file>

<file path=ppt/tags/tag24.xml><?xml version="1.0" encoding="utf-8"?>
<p:tagLst xmlns:p="http://schemas.openxmlformats.org/presentationml/2006/main">
  <p:tag name="KSO_WM_FULL_TEXT_BEAUTIFY_COPY_ID" val="21"/>
</p:tagLst>
</file>

<file path=ppt/tags/tag240.xml><?xml version="1.0" encoding="utf-8"?>
<p:tagLst xmlns:p="http://schemas.openxmlformats.org/presentationml/2006/main">
  <p:tag name="KSO_WM_FULL_TEXT_BEAUTIFY_COPY_ID" val="9"/>
</p:tagLst>
</file>

<file path=ppt/tags/tag241.xml><?xml version="1.0" encoding="utf-8"?>
<p:tagLst xmlns:p="http://schemas.openxmlformats.org/presentationml/2006/main">
  <p:tag name="KSO_WM_FULL_TEXT_BEAUTIFY_COPY_ID" val="10"/>
</p:tagLst>
</file>

<file path=ppt/tags/tag242.xml><?xml version="1.0" encoding="utf-8"?>
<p:tagLst xmlns:p="http://schemas.openxmlformats.org/presentationml/2006/main">
  <p:tag name="KSO_WM_FULL_TEXT_BEAUTIFY_COPY_ID" val="11"/>
</p:tagLst>
</file>

<file path=ppt/tags/tag243.xml><?xml version="1.0" encoding="utf-8"?>
<p:tagLst xmlns:p="http://schemas.openxmlformats.org/presentationml/2006/main">
  <p:tag name="KSO_WM_FULL_TEXT_BEAUTIFY_COPY_ID" val="150995272"/>
</p:tagLst>
</file>

<file path=ppt/tags/tag244.xml><?xml version="1.0" encoding="utf-8"?>
<p:tagLst xmlns:p="http://schemas.openxmlformats.org/presentationml/2006/main">
  <p:tag name="KSO_WM_FULL_TEXT_BEAUTIFY_COPY_ID" val="12"/>
</p:tagLst>
</file>

<file path=ppt/tags/tag245.xml><?xml version="1.0" encoding="utf-8"?>
<p:tagLst xmlns:p="http://schemas.openxmlformats.org/presentationml/2006/main">
  <p:tag name="KSO_WM_FULL_TEXT_BEAUTIFY_COPY_ID" val="13"/>
</p:tagLst>
</file>

<file path=ppt/tags/tag246.xml><?xml version="1.0" encoding="utf-8"?>
<p:tagLst xmlns:p="http://schemas.openxmlformats.org/presentationml/2006/main">
  <p:tag name="KSO_WM_FULL_TEXT_BEAUTIFY_COPY_ID" val="96"/>
</p:tagLst>
</file>

<file path=ppt/tags/tag247.xml><?xml version="1.0" encoding="utf-8"?>
<p:tagLst xmlns:p="http://schemas.openxmlformats.org/presentationml/2006/main">
  <p:tag name="KSO_WM_FULL_TEXT_BEAUTIFY_COPY_ID" val="97"/>
</p:tagLst>
</file>

<file path=ppt/tags/tag248.xml><?xml version="1.0" encoding="utf-8"?>
<p:tagLst xmlns:p="http://schemas.openxmlformats.org/presentationml/2006/main">
  <p:tag name="KSO_WM_FULL_TEXT_BEAUTIFY_COPY_ID" val="99"/>
</p:tagLst>
</file>

<file path=ppt/tags/tag249.xml><?xml version="1.0" encoding="utf-8"?>
<p:tagLst xmlns:p="http://schemas.openxmlformats.org/presentationml/2006/main">
  <p:tag name="KSO_WM_FULL_TEXT_BEAUTIFY_COPY_ID" val="100"/>
</p:tagLst>
</file>

<file path=ppt/tags/tag25.xml><?xml version="1.0" encoding="utf-8"?>
<p:tagLst xmlns:p="http://schemas.openxmlformats.org/presentationml/2006/main">
  <p:tag name="KSO_WM_FULL_TEXT_BEAUTIFY_COPY_ID" val="22"/>
</p:tagLst>
</file>

<file path=ppt/tags/tag250.xml><?xml version="1.0" encoding="utf-8"?>
<p:tagLst xmlns:p="http://schemas.openxmlformats.org/presentationml/2006/main">
  <p:tag name="KSO_WM_FULL_TEXT_BEAUTIFY_COPY_ID" val="101"/>
</p:tagLst>
</file>

<file path=ppt/tags/tag251.xml><?xml version="1.0" encoding="utf-8"?>
<p:tagLst xmlns:p="http://schemas.openxmlformats.org/presentationml/2006/main">
  <p:tag name="KSO_WM_FULL_TEXT_BEAUTIFY_COPY_ID" val="104"/>
</p:tagLst>
</file>

<file path=ppt/tags/tag252.xml><?xml version="1.0" encoding="utf-8"?>
<p:tagLst xmlns:p="http://schemas.openxmlformats.org/presentationml/2006/main">
  <p:tag name="KSO_WM_FULL_TEXT_BEAUTIFY_COPY_ID" val="7"/>
  <p:tag name="KSO_WM_UNIT_PLACING_PICTURE_USER_VIEWPORT" val="{&quot;height&quot;:1427,&quot;width&quot;:2690}"/>
</p:tagLst>
</file>

<file path=ppt/tags/tag253.xml><?xml version="1.0" encoding="utf-8"?>
<p:tagLst xmlns:p="http://schemas.openxmlformats.org/presentationml/2006/main">
  <p:tag name="KSO_WM_FULL_TEXT_BEAUTIFY_COPY_ID" val="150995286"/>
</p:tagLst>
</file>

<file path=ppt/tags/tag254.xml><?xml version="1.0" encoding="utf-8"?>
<p:tagLst xmlns:p="http://schemas.openxmlformats.org/presentationml/2006/main">
  <p:tag name="KSO_WM_FULL_TEXT_BEAUTIFY_COPY_ID" val="2"/>
</p:tagLst>
</file>

<file path=ppt/tags/tag255.xml><?xml version="1.0" encoding="utf-8"?>
<p:tagLst xmlns:p="http://schemas.openxmlformats.org/presentationml/2006/main">
  <p:tag name="KSO_WM_FULL_TEXT_BEAUTIFY_COPY_ID" val="7"/>
</p:tagLst>
</file>

<file path=ppt/tags/tag256.xml><?xml version="1.0" encoding="utf-8"?>
<p:tagLst xmlns:p="http://schemas.openxmlformats.org/presentationml/2006/main">
  <p:tag name="KSO_WM_FULL_TEXT_BEAUTIFY_COPY_ID" val="8"/>
</p:tagLst>
</file>

<file path=ppt/tags/tag257.xml><?xml version="1.0" encoding="utf-8"?>
<p:tagLst xmlns:p="http://schemas.openxmlformats.org/presentationml/2006/main">
  <p:tag name="KSO_WM_FULL_TEXT_BEAUTIFY_COPY_ID" val="150995287"/>
</p:tagLst>
</file>

<file path=ppt/tags/tag258.xml><?xml version="1.0" encoding="utf-8"?>
<p:tagLst xmlns:p="http://schemas.openxmlformats.org/presentationml/2006/main">
  <p:tag name="KSO_WM_FULL_TEXT_BEAUTIFY_COPY_ID" val="2"/>
</p:tagLst>
</file>

<file path=ppt/tags/tag259.xml><?xml version="1.0" encoding="utf-8"?>
<p:tagLst xmlns:p="http://schemas.openxmlformats.org/presentationml/2006/main">
  <p:tag name="KSO_WM_FULL_TEXT_BEAUTIFY_COPY_ID" val="6"/>
</p:tagLst>
</file>

<file path=ppt/tags/tag26.xml><?xml version="1.0" encoding="utf-8"?>
<p:tagLst xmlns:p="http://schemas.openxmlformats.org/presentationml/2006/main">
  <p:tag name="KSO_WM_FULL_TEXT_BEAUTIFY_COPY_ID" val="24"/>
</p:tagLst>
</file>

<file path=ppt/tags/tag260.xml><?xml version="1.0" encoding="utf-8"?>
<p:tagLst xmlns:p="http://schemas.openxmlformats.org/presentationml/2006/main">
  <p:tag name="KSO_WM_FULL_TEXT_BEAUTIFY_COPY_ID" val="7"/>
</p:tagLst>
</file>

<file path=ppt/tags/tag261.xml><?xml version="1.0" encoding="utf-8"?>
<p:tagLst xmlns:p="http://schemas.openxmlformats.org/presentationml/2006/main">
  <p:tag name="KSO_WM_FULL_TEXT_BEAUTIFY_COPY_ID" val="8"/>
</p:tagLst>
</file>

<file path=ppt/tags/tag262.xml><?xml version="1.0" encoding="utf-8"?>
<p:tagLst xmlns:p="http://schemas.openxmlformats.org/presentationml/2006/main">
  <p:tag name="KSO_WM_FULL_TEXT_BEAUTIFY_COPY_ID" val="9"/>
</p:tagLst>
</file>

<file path=ppt/tags/tag263.xml><?xml version="1.0" encoding="utf-8"?>
<p:tagLst xmlns:p="http://schemas.openxmlformats.org/presentationml/2006/main">
  <p:tag name="KSO_WM_FULL_TEXT_BEAUTIFY_COPY_ID" val="11"/>
</p:tagLst>
</file>

<file path=ppt/tags/tag264.xml><?xml version="1.0" encoding="utf-8"?>
<p:tagLst xmlns:p="http://schemas.openxmlformats.org/presentationml/2006/main">
  <p:tag name="KSO_WM_FULL_TEXT_BEAUTIFY_COPY_ID" val="12"/>
</p:tagLst>
</file>

<file path=ppt/tags/tag265.xml><?xml version="1.0" encoding="utf-8"?>
<p:tagLst xmlns:p="http://schemas.openxmlformats.org/presentationml/2006/main">
  <p:tag name="KSO_WM_FULL_TEXT_BEAUTIFY_COPY_ID" val="15"/>
</p:tagLst>
</file>

<file path=ppt/tags/tag266.xml><?xml version="1.0" encoding="utf-8"?>
<p:tagLst xmlns:p="http://schemas.openxmlformats.org/presentationml/2006/main">
  <p:tag name="KSO_WM_FULL_TEXT_BEAUTIFY_COPY_ID" val="150995269"/>
</p:tagLst>
</file>

<file path=ppt/tags/tag267.xml><?xml version="1.0" encoding="utf-8"?>
<p:tagLst xmlns:p="http://schemas.openxmlformats.org/presentationml/2006/main">
  <p:tag name="KSO_WM_FULL_TEXT_BEAUTIFY_COPY_ID" val="2"/>
</p:tagLst>
</file>

<file path=ppt/tags/tag268.xml><?xml version="1.0" encoding="utf-8"?>
<p:tagLst xmlns:p="http://schemas.openxmlformats.org/presentationml/2006/main">
  <p:tag name="KSO_WM_FULL_TEXT_BEAUTIFY_COPY_ID" val="10"/>
</p:tagLst>
</file>

<file path=ppt/tags/tag269.xml><?xml version="1.0" encoding="utf-8"?>
<p:tagLst xmlns:p="http://schemas.openxmlformats.org/presentationml/2006/main">
  <p:tag name="KSO_WM_FULL_TEXT_BEAUTIFY_COPY_ID" val="150995288"/>
</p:tagLst>
</file>

<file path=ppt/tags/tag27.xml><?xml version="1.0" encoding="utf-8"?>
<p:tagLst xmlns:p="http://schemas.openxmlformats.org/presentationml/2006/main">
  <p:tag name="KSO_WM_FULL_TEXT_BEAUTIFY_COPY_ID" val="26"/>
</p:tagLst>
</file>

<file path=ppt/tags/tag270.xml><?xml version="1.0" encoding="utf-8"?>
<p:tagLst xmlns:p="http://schemas.openxmlformats.org/presentationml/2006/main">
  <p:tag name="KSO_WM_FULL_TEXT_BEAUTIFY_COPY_ID" val="2"/>
</p:tagLst>
</file>

<file path=ppt/tags/tag271.xml><?xml version="1.0" encoding="utf-8"?>
<p:tagLst xmlns:p="http://schemas.openxmlformats.org/presentationml/2006/main">
  <p:tag name="KSO_WM_FULL_TEXT_BEAUTIFY_COPY_ID" val="5"/>
</p:tagLst>
</file>

<file path=ppt/tags/tag272.xml><?xml version="1.0" encoding="utf-8"?>
<p:tagLst xmlns:p="http://schemas.openxmlformats.org/presentationml/2006/main">
  <p:tag name="KSO_WM_FULL_TEXT_BEAUTIFY_COPY_ID" val="6"/>
</p:tagLst>
</file>

<file path=ppt/tags/tag273.xml><?xml version="1.0" encoding="utf-8"?>
<p:tagLst xmlns:p="http://schemas.openxmlformats.org/presentationml/2006/main">
  <p:tag name="KSO_WM_FULL_TEXT_BEAUTIFY_COPY_ID" val="150995282"/>
</p:tagLst>
</file>

<file path=ppt/tags/tag274.xml><?xml version="1.0" encoding="utf-8"?>
<p:tagLst xmlns:p="http://schemas.openxmlformats.org/presentationml/2006/main">
  <p:tag name="KSO_WM_FULL_TEXT_BEAUTIFY_COPY_ID" val="2"/>
</p:tagLst>
</file>

<file path=ppt/tags/tag275.xml><?xml version="1.0" encoding="utf-8"?>
<p:tagLst xmlns:p="http://schemas.openxmlformats.org/presentationml/2006/main">
  <p:tag name="KSO_WM_FULL_TEXT_BEAUTIFY_COPY_ID" val="6"/>
</p:tagLst>
</file>

<file path=ppt/tags/tag276.xml><?xml version="1.0" encoding="utf-8"?>
<p:tagLst xmlns:p="http://schemas.openxmlformats.org/presentationml/2006/main">
  <p:tag name="KSO_WM_FULL_TEXT_BEAUTIFY_COPY_ID" val="7"/>
</p:tagLst>
</file>

<file path=ppt/tags/tag277.xml><?xml version="1.0" encoding="utf-8"?>
<p:tagLst xmlns:p="http://schemas.openxmlformats.org/presentationml/2006/main">
  <p:tag name="KSO_WM_FULL_TEXT_BEAUTIFY_COPY_ID" val="8"/>
</p:tagLst>
</file>

<file path=ppt/tags/tag278.xml><?xml version="1.0" encoding="utf-8"?>
<p:tagLst xmlns:p="http://schemas.openxmlformats.org/presentationml/2006/main">
  <p:tag name="KSO_WM_FULL_TEXT_BEAUTIFY_COPY_ID" val="9"/>
</p:tagLst>
</file>

<file path=ppt/tags/tag279.xml><?xml version="1.0" encoding="utf-8"?>
<p:tagLst xmlns:p="http://schemas.openxmlformats.org/presentationml/2006/main">
  <p:tag name="KSO_WM_FULL_TEXT_BEAUTIFY_COPY_ID" val="11"/>
</p:tagLst>
</file>

<file path=ppt/tags/tag28.xml><?xml version="1.0" encoding="utf-8"?>
<p:tagLst xmlns:p="http://schemas.openxmlformats.org/presentationml/2006/main">
  <p:tag name="KSO_WM_FULL_TEXT_BEAUTIFY_COPY_ID" val="27"/>
</p:tagLst>
</file>

<file path=ppt/tags/tag280.xml><?xml version="1.0" encoding="utf-8"?>
<p:tagLst xmlns:p="http://schemas.openxmlformats.org/presentationml/2006/main">
  <p:tag name="KSO_WM_FULL_TEXT_BEAUTIFY_COPY_ID" val="12"/>
</p:tagLst>
</file>

<file path=ppt/tags/tag281.xml><?xml version="1.0" encoding="utf-8"?>
<p:tagLst xmlns:p="http://schemas.openxmlformats.org/presentationml/2006/main">
  <p:tag name="KSO_WM_FULL_TEXT_BEAUTIFY_COPY_ID" val="13"/>
</p:tagLst>
</file>

<file path=ppt/tags/tag282.xml><?xml version="1.0" encoding="utf-8"?>
<p:tagLst xmlns:p="http://schemas.openxmlformats.org/presentationml/2006/main">
  <p:tag name="KSO_WM_FULL_TEXT_BEAUTIFY_COPY_ID" val="14"/>
</p:tagLst>
</file>

<file path=ppt/tags/tag283.xml><?xml version="1.0" encoding="utf-8"?>
<p:tagLst xmlns:p="http://schemas.openxmlformats.org/presentationml/2006/main">
  <p:tag name="KSO_WM_FULL_TEXT_BEAUTIFY_COPY_ID" val="15"/>
</p:tagLst>
</file>

<file path=ppt/tags/tag284.xml><?xml version="1.0" encoding="utf-8"?>
<p:tagLst xmlns:p="http://schemas.openxmlformats.org/presentationml/2006/main">
  <p:tag name="KSO_WM_FULL_TEXT_BEAUTIFY_COPY_ID" val="150995280"/>
</p:tagLst>
</file>

<file path=ppt/tags/tag285.xml><?xml version="1.0" encoding="utf-8"?>
<p:tagLst xmlns:p="http://schemas.openxmlformats.org/presentationml/2006/main">
  <p:tag name="KSO_WM_FULL_TEXT_BEAUTIFY_COPY_ID" val="2"/>
</p:tagLst>
</file>

<file path=ppt/tags/tag286.xml><?xml version="1.0" encoding="utf-8"?>
<p:tagLst xmlns:p="http://schemas.openxmlformats.org/presentationml/2006/main">
  <p:tag name="KSO_WM_FULL_TEXT_BEAUTIFY_COPY_ID" val="3"/>
</p:tagLst>
</file>

<file path=ppt/tags/tag287.xml><?xml version="1.0" encoding="utf-8"?>
<p:tagLst xmlns:p="http://schemas.openxmlformats.org/presentationml/2006/main">
  <p:tag name="KSO_WM_FULL_TEXT_BEAUTIFY_COPY_ID" val="150995281"/>
</p:tagLst>
</file>

<file path=ppt/tags/tag288.xml><?xml version="1.0" encoding="utf-8"?>
<p:tagLst xmlns:p="http://schemas.openxmlformats.org/presentationml/2006/main">
  <p:tag name="KSO_WM_FULL_TEXT_BEAUTIFY_COPY_ID" val="1087"/>
</p:tagLst>
</file>

<file path=ppt/tags/tag289.xml><?xml version="1.0" encoding="utf-8"?>
<p:tagLst xmlns:p="http://schemas.openxmlformats.org/presentationml/2006/main">
  <p:tag name="KSO_WM_FULL_TEXT_BEAUTIFY_COPY_ID" val="1088"/>
</p:tagLst>
</file>

<file path=ppt/tags/tag29.xml><?xml version="1.0" encoding="utf-8"?>
<p:tagLst xmlns:p="http://schemas.openxmlformats.org/presentationml/2006/main">
  <p:tag name="KSO_WM_FULL_TEXT_BEAUTIFY_COPY_ID" val="28"/>
</p:tagLst>
</file>

<file path=ppt/tags/tag290.xml><?xml version="1.0" encoding="utf-8"?>
<p:tagLst xmlns:p="http://schemas.openxmlformats.org/presentationml/2006/main">
  <p:tag name="KSO_WM_FULL_TEXT_BEAUTIFY_COPY_ID" val="1090"/>
</p:tagLst>
</file>

<file path=ppt/tags/tag291.xml><?xml version="1.0" encoding="utf-8"?>
<p:tagLst xmlns:p="http://schemas.openxmlformats.org/presentationml/2006/main">
  <p:tag name="KSO_WM_FULL_TEXT_BEAUTIFY_COPY_ID" val="1091"/>
</p:tagLst>
</file>

<file path=ppt/tags/tag292.xml><?xml version="1.0" encoding="utf-8"?>
<p:tagLst xmlns:p="http://schemas.openxmlformats.org/presentationml/2006/main">
  <p:tag name="KSO_WM_FULL_TEXT_BEAUTIFY_COPY_ID" val="1092"/>
</p:tagLst>
</file>

<file path=ppt/tags/tag293.xml><?xml version="1.0" encoding="utf-8"?>
<p:tagLst xmlns:p="http://schemas.openxmlformats.org/presentationml/2006/main">
  <p:tag name="KSO_WM_FULL_TEXT_BEAUTIFY_COPY_ID" val="150995240"/>
</p:tagLst>
</file>

<file path=ppt/tags/tag3.xml><?xml version="1.0" encoding="utf-8"?>
<p:tagLst xmlns:p="http://schemas.openxmlformats.org/presentationml/2006/main">
  <p:tag name="PA" val="v5.2.4"/>
</p:tagLst>
</file>

<file path=ppt/tags/tag30.xml><?xml version="1.0" encoding="utf-8"?>
<p:tagLst xmlns:p="http://schemas.openxmlformats.org/presentationml/2006/main">
  <p:tag name="KSO_WM_FULL_TEXT_BEAUTIFY_COPY_ID" val="29"/>
</p:tagLst>
</file>

<file path=ppt/tags/tag31.xml><?xml version="1.0" encoding="utf-8"?>
<p:tagLst xmlns:p="http://schemas.openxmlformats.org/presentationml/2006/main">
  <p:tag name="KSO_WM_FULL_TEXT_BEAUTIFY_COPY_ID" val="30"/>
</p:tagLst>
</file>

<file path=ppt/tags/tag32.xml><?xml version="1.0" encoding="utf-8"?>
<p:tagLst xmlns:p="http://schemas.openxmlformats.org/presentationml/2006/main">
  <p:tag name="KSO_WM_FULL_TEXT_BEAUTIFY_COPY_ID" val="31"/>
</p:tagLst>
</file>

<file path=ppt/tags/tag33.xml><?xml version="1.0" encoding="utf-8"?>
<p:tagLst xmlns:p="http://schemas.openxmlformats.org/presentationml/2006/main">
  <p:tag name="KSO_WM_FULL_TEXT_BEAUTIFY_COPY_ID" val="32"/>
</p:tagLst>
</file>

<file path=ppt/tags/tag34.xml><?xml version="1.0" encoding="utf-8"?>
<p:tagLst xmlns:p="http://schemas.openxmlformats.org/presentationml/2006/main">
  <p:tag name="KSO_WM_FULL_TEXT_BEAUTIFY_COPY_ID" val="33"/>
</p:tagLst>
</file>

<file path=ppt/tags/tag35.xml><?xml version="1.0" encoding="utf-8"?>
<p:tagLst xmlns:p="http://schemas.openxmlformats.org/presentationml/2006/main">
  <p:tag name="KSO_WM_FULL_TEXT_BEAUTIFY_COPY_ID" val="34"/>
</p:tagLst>
</file>

<file path=ppt/tags/tag36.xml><?xml version="1.0" encoding="utf-8"?>
<p:tagLst xmlns:p="http://schemas.openxmlformats.org/presentationml/2006/main">
  <p:tag name="KSO_WM_FULL_TEXT_BEAUTIFY_COPY_ID" val="35"/>
</p:tagLst>
</file>

<file path=ppt/tags/tag37.xml><?xml version="1.0" encoding="utf-8"?>
<p:tagLst xmlns:p="http://schemas.openxmlformats.org/presentationml/2006/main">
  <p:tag name="KSO_WM_FULL_TEXT_BEAUTIFY_COPY_ID" val="36"/>
</p:tagLst>
</file>

<file path=ppt/tags/tag38.xml><?xml version="1.0" encoding="utf-8"?>
<p:tagLst xmlns:p="http://schemas.openxmlformats.org/presentationml/2006/main">
  <p:tag name="KSO_WM_FULL_TEXT_BEAUTIFY_COPY_ID" val="37"/>
</p:tagLst>
</file>

<file path=ppt/tags/tag39.xml><?xml version="1.0" encoding="utf-8"?>
<p:tagLst xmlns:p="http://schemas.openxmlformats.org/presentationml/2006/main">
  <p:tag name="KSO_WM_FULL_TEXT_BEAUTIFY_COPY_ID" val="38"/>
</p:tagLst>
</file>

<file path=ppt/tags/tag4.xml><?xml version="1.0" encoding="utf-8"?>
<p:tagLst xmlns:p="http://schemas.openxmlformats.org/presentationml/2006/main">
  <p:tag name="KSO_WM_FULL_TEXT_BEAUTIFY_COPY_ID" val="3"/>
</p:tagLst>
</file>

<file path=ppt/tags/tag40.xml><?xml version="1.0" encoding="utf-8"?>
<p:tagLst xmlns:p="http://schemas.openxmlformats.org/presentationml/2006/main">
  <p:tag name="KSO_WM_FULL_TEXT_BEAUTIFY_COPY_ID" val="39"/>
</p:tagLst>
</file>

<file path=ppt/tags/tag41.xml><?xml version="1.0" encoding="utf-8"?>
<p:tagLst xmlns:p="http://schemas.openxmlformats.org/presentationml/2006/main">
  <p:tag name="KSO_WM_FULL_TEXT_BEAUTIFY_COPY_ID" val="41"/>
</p:tagLst>
</file>

<file path=ppt/tags/tag42.xml><?xml version="1.0" encoding="utf-8"?>
<p:tagLst xmlns:p="http://schemas.openxmlformats.org/presentationml/2006/main">
  <p:tag name="KSO_WM_FULL_TEXT_BEAUTIFY_COPY_ID" val="42"/>
</p:tagLst>
</file>

<file path=ppt/tags/tag43.xml><?xml version="1.0" encoding="utf-8"?>
<p:tagLst xmlns:p="http://schemas.openxmlformats.org/presentationml/2006/main">
  <p:tag name="KSO_WM_FULL_TEXT_BEAUTIFY_COPY_ID" val="44"/>
</p:tagLst>
</file>

<file path=ppt/tags/tag44.xml><?xml version="1.0" encoding="utf-8"?>
<p:tagLst xmlns:p="http://schemas.openxmlformats.org/presentationml/2006/main">
  <p:tag name="KSO_WM_FULL_TEXT_BEAUTIFY_COPY_ID" val="45"/>
</p:tagLst>
</file>

<file path=ppt/tags/tag45.xml><?xml version="1.0" encoding="utf-8"?>
<p:tagLst xmlns:p="http://schemas.openxmlformats.org/presentationml/2006/main">
  <p:tag name="KSO_WM_FULL_TEXT_BEAUTIFY_COPY_ID" val="46"/>
</p:tagLst>
</file>

<file path=ppt/tags/tag46.xml><?xml version="1.0" encoding="utf-8"?>
<p:tagLst xmlns:p="http://schemas.openxmlformats.org/presentationml/2006/main">
  <p:tag name="KSO_WM_FULL_TEXT_BEAUTIFY_COPY_ID" val="48"/>
</p:tagLst>
</file>

<file path=ppt/tags/tag47.xml><?xml version="1.0" encoding="utf-8"?>
<p:tagLst xmlns:p="http://schemas.openxmlformats.org/presentationml/2006/main">
  <p:tag name="KSO_WM_FULL_TEXT_BEAUTIFY_COPY_ID" val="49"/>
</p:tagLst>
</file>

<file path=ppt/tags/tag48.xml><?xml version="1.0" encoding="utf-8"?>
<p:tagLst xmlns:p="http://schemas.openxmlformats.org/presentationml/2006/main">
  <p:tag name="KSO_WM_FULL_TEXT_BEAUTIFY_COPY_ID" val="50"/>
</p:tagLst>
</file>

<file path=ppt/tags/tag49.xml><?xml version="1.0" encoding="utf-8"?>
<p:tagLst xmlns:p="http://schemas.openxmlformats.org/presentationml/2006/main">
  <p:tag name="KSO_WM_FULL_TEXT_BEAUTIFY_COPY_ID" val="150995247"/>
</p:tagLst>
</file>

<file path=ppt/tags/tag5.xml><?xml version="1.0" encoding="utf-8"?>
<p:tagLst xmlns:p="http://schemas.openxmlformats.org/presentationml/2006/main">
  <p:tag name="KSO_WM_FULL_TEXT_BEAUTIFY_COPY_ID" val="95"/>
</p:tagLst>
</file>

<file path=ppt/tags/tag50.xml><?xml version="1.0" encoding="utf-8"?>
<p:tagLst xmlns:p="http://schemas.openxmlformats.org/presentationml/2006/main">
  <p:tag name="KSO_WM_FULL_TEXT_BEAUTIFY_COPY_ID" val="2"/>
</p:tagLst>
</file>

<file path=ppt/tags/tag51.xml><?xml version="1.0" encoding="utf-8"?>
<p:tagLst xmlns:p="http://schemas.openxmlformats.org/presentationml/2006/main">
  <p:tag name="KSO_WM_FULL_TEXT_BEAUTIFY_COPY_ID" val="3"/>
</p:tagLst>
</file>

<file path=ppt/tags/tag52.xml><?xml version="1.0" encoding="utf-8"?>
<p:tagLst xmlns:p="http://schemas.openxmlformats.org/presentationml/2006/main">
  <p:tag name="KSO_WM_FULL_TEXT_BEAUTIFY_COPY_ID" val="4"/>
</p:tagLst>
</file>

<file path=ppt/tags/tag53.xml><?xml version="1.0" encoding="utf-8"?>
<p:tagLst xmlns:p="http://schemas.openxmlformats.org/presentationml/2006/main">
  <p:tag name="KSO_WM_FULL_TEXT_BEAUTIFY_COPY_ID" val="5"/>
</p:tagLst>
</file>

<file path=ppt/tags/tag54.xml><?xml version="1.0" encoding="utf-8"?>
<p:tagLst xmlns:p="http://schemas.openxmlformats.org/presentationml/2006/main">
  <p:tag name="KSO_WM_FULL_TEXT_BEAUTIFY_COPY_ID" val="6"/>
</p:tagLst>
</file>

<file path=ppt/tags/tag55.xml><?xml version="1.0" encoding="utf-8"?>
<p:tagLst xmlns:p="http://schemas.openxmlformats.org/presentationml/2006/main">
  <p:tag name="KSO_WM_FULL_TEXT_BEAUTIFY_COPY_ID" val="7"/>
</p:tagLst>
</file>

<file path=ppt/tags/tag56.xml><?xml version="1.0" encoding="utf-8"?>
<p:tagLst xmlns:p="http://schemas.openxmlformats.org/presentationml/2006/main">
  <p:tag name="KSO_WM_FULL_TEXT_BEAUTIFY_COPY_ID" val="10"/>
</p:tagLst>
</file>

<file path=ppt/tags/tag57.xml><?xml version="1.0" encoding="utf-8"?>
<p:tagLst xmlns:p="http://schemas.openxmlformats.org/presentationml/2006/main">
  <p:tag name="KSO_WM_FULL_TEXT_BEAUTIFY_COPY_ID" val="11"/>
</p:tagLst>
</file>

<file path=ppt/tags/tag58.xml><?xml version="1.0" encoding="utf-8"?>
<p:tagLst xmlns:p="http://schemas.openxmlformats.org/presentationml/2006/main">
  <p:tag name="KSO_WM_FULL_TEXT_BEAUTIFY_COPY_ID" val="150995248"/>
</p:tagLst>
</file>

<file path=ppt/tags/tag59.xml><?xml version="1.0" encoding="utf-8"?>
<p:tagLst xmlns:p="http://schemas.openxmlformats.org/presentationml/2006/main">
  <p:tag name="KSO_WM_FULL_TEXT_BEAUTIFY_COPY_ID" val="2"/>
</p:tagLst>
</file>

<file path=ppt/tags/tag6.xml><?xml version="1.0" encoding="utf-8"?>
<p:tagLst xmlns:p="http://schemas.openxmlformats.org/presentationml/2006/main">
  <p:tag name="KSO_WM_FULL_TEXT_BEAUTIFY_COPY_ID" val="96"/>
</p:tagLst>
</file>

<file path=ppt/tags/tag60.xml><?xml version="1.0" encoding="utf-8"?>
<p:tagLst xmlns:p="http://schemas.openxmlformats.org/presentationml/2006/main">
  <p:tag name="KSO_WM_FULL_TEXT_BEAUTIFY_COPY_ID" val="3"/>
</p:tagLst>
</file>

<file path=ppt/tags/tag61.xml><?xml version="1.0" encoding="utf-8"?>
<p:tagLst xmlns:p="http://schemas.openxmlformats.org/presentationml/2006/main">
  <p:tag name="KSO_WM_FULL_TEXT_BEAUTIFY_COPY_ID" val="4"/>
</p:tagLst>
</file>

<file path=ppt/tags/tag62.xml><?xml version="1.0" encoding="utf-8"?>
<p:tagLst xmlns:p="http://schemas.openxmlformats.org/presentationml/2006/main">
  <p:tag name="KSO_WM_FULL_TEXT_BEAUTIFY_COPY_ID" val="5"/>
</p:tagLst>
</file>

<file path=ppt/tags/tag63.xml><?xml version="1.0" encoding="utf-8"?>
<p:tagLst xmlns:p="http://schemas.openxmlformats.org/presentationml/2006/main">
  <p:tag name="KSO_WM_FULL_TEXT_BEAUTIFY_COPY_ID" val="6"/>
</p:tagLst>
</file>

<file path=ppt/tags/tag64.xml><?xml version="1.0" encoding="utf-8"?>
<p:tagLst xmlns:p="http://schemas.openxmlformats.org/presentationml/2006/main">
  <p:tag name="KSO_WM_FULL_TEXT_BEAUTIFY_COPY_ID" val="150995249"/>
</p:tagLst>
</file>

<file path=ppt/tags/tag65.xml><?xml version="1.0" encoding="utf-8"?>
<p:tagLst xmlns:p="http://schemas.openxmlformats.org/presentationml/2006/main">
  <p:tag name="KSO_WM_FULL_TEXT_BEAUTIFY_COPY_ID" val="2"/>
</p:tagLst>
</file>

<file path=ppt/tags/tag66.xml><?xml version="1.0" encoding="utf-8"?>
<p:tagLst xmlns:p="http://schemas.openxmlformats.org/presentationml/2006/main">
  <p:tag name="KSO_WM_FULL_TEXT_BEAUTIFY_COPY_ID" val="150995250"/>
</p:tagLst>
</file>

<file path=ppt/tags/tag67.xml><?xml version="1.0" encoding="utf-8"?>
<p:tagLst xmlns:p="http://schemas.openxmlformats.org/presentationml/2006/main">
  <p:tag name="KSO_WM_FULL_TEXT_BEAUTIFY_COPY_ID" val="2"/>
</p:tagLst>
</file>

<file path=ppt/tags/tag68.xml><?xml version="1.0" encoding="utf-8"?>
<p:tagLst xmlns:p="http://schemas.openxmlformats.org/presentationml/2006/main">
  <p:tag name="KSO_WM_FULL_TEXT_BEAUTIFY_COPY_ID" val="150995250"/>
</p:tagLst>
</file>

<file path=ppt/tags/tag69.xml><?xml version="1.0" encoding="utf-8"?>
<p:tagLst xmlns:p="http://schemas.openxmlformats.org/presentationml/2006/main">
  <p:tag name="KSO_WM_FULL_TEXT_BEAUTIFY_COPY_ID" val="2"/>
</p:tagLst>
</file>

<file path=ppt/tags/tag7.xml><?xml version="1.0" encoding="utf-8"?>
<p:tagLst xmlns:p="http://schemas.openxmlformats.org/presentationml/2006/main">
  <p:tag name="KSO_WM_FULL_TEXT_BEAUTIFY_COPY_ID" val="97"/>
</p:tagLst>
</file>

<file path=ppt/tags/tag70.xml><?xml version="1.0" encoding="utf-8"?>
<p:tagLst xmlns:p="http://schemas.openxmlformats.org/presentationml/2006/main">
  <p:tag name="KSO_WM_FULL_TEXT_BEAUTIFY_COPY_ID" val="150995250"/>
</p:tagLst>
</file>

<file path=ppt/tags/tag71.xml><?xml version="1.0" encoding="utf-8"?>
<p:tagLst xmlns:p="http://schemas.openxmlformats.org/presentationml/2006/main">
  <p:tag name="KSO_WM_FULL_TEXT_BEAUTIFY_COPY_ID" val="2"/>
</p:tagLst>
</file>

<file path=ppt/tags/tag72.xml><?xml version="1.0" encoding="utf-8"?>
<p:tagLst xmlns:p="http://schemas.openxmlformats.org/presentationml/2006/main">
  <p:tag name="KSO_WM_UNIT_TABLE_BEAUTIFY" val="smartTable{73c58c8e-1d0f-43a3-9174-1d97082068be}"/>
  <p:tag name="TABLE_ENDDRAG_ORIGIN_RECT" val="836*333"/>
  <p:tag name="TABLE_ENDDRAG_RECT" val="61*128*836*337"/>
  <p:tag name="KSO_WM_FULL_TEXT_BEAUTIFY_COPY_ID" val="3"/>
</p:tagLst>
</file>

<file path=ppt/tags/tag73.xml><?xml version="1.0" encoding="utf-8"?>
<p:tagLst xmlns:p="http://schemas.openxmlformats.org/presentationml/2006/main">
  <p:tag name="KSO_WM_FULL_TEXT_BEAUTIFY_COPY_ID" val="150995250"/>
</p:tagLst>
</file>

<file path=ppt/tags/tag74.xml><?xml version="1.0" encoding="utf-8"?>
<p:tagLst xmlns:p="http://schemas.openxmlformats.org/presentationml/2006/main">
  <p:tag name="KSO_WM_FULL_TEXT_BEAUTIFY_COPY_ID" val="12"/>
</p:tagLst>
</file>

<file path=ppt/tags/tag75.xml><?xml version="1.0" encoding="utf-8"?>
<p:tagLst xmlns:p="http://schemas.openxmlformats.org/presentationml/2006/main">
  <p:tag name="KSO_WM_FULL_TEXT_BEAUTIFY_COPY_ID" val="13"/>
</p:tagLst>
</file>

<file path=ppt/tags/tag76.xml><?xml version="1.0" encoding="utf-8"?>
<p:tagLst xmlns:p="http://schemas.openxmlformats.org/presentationml/2006/main">
  <p:tag name="KSO_WM_FULL_TEXT_BEAUTIFY_COPY_ID" val="96"/>
</p:tagLst>
</file>

<file path=ppt/tags/tag77.xml><?xml version="1.0" encoding="utf-8"?>
<p:tagLst xmlns:p="http://schemas.openxmlformats.org/presentationml/2006/main">
  <p:tag name="KSO_WM_FULL_TEXT_BEAUTIFY_COPY_ID" val="97"/>
</p:tagLst>
</file>

<file path=ppt/tags/tag78.xml><?xml version="1.0" encoding="utf-8"?>
<p:tagLst xmlns:p="http://schemas.openxmlformats.org/presentationml/2006/main">
  <p:tag name="KSO_WM_FULL_TEXT_BEAUTIFY_COPY_ID" val="99"/>
</p:tagLst>
</file>

<file path=ppt/tags/tag79.xml><?xml version="1.0" encoding="utf-8"?>
<p:tagLst xmlns:p="http://schemas.openxmlformats.org/presentationml/2006/main">
  <p:tag name="KSO_WM_FULL_TEXT_BEAUTIFY_COPY_ID" val="100"/>
</p:tagLst>
</file>

<file path=ppt/tags/tag8.xml><?xml version="1.0" encoding="utf-8"?>
<p:tagLst xmlns:p="http://schemas.openxmlformats.org/presentationml/2006/main">
  <p:tag name="KSO_WM_FULL_TEXT_BEAUTIFY_COPY_ID" val="99"/>
</p:tagLst>
</file>

<file path=ppt/tags/tag80.xml><?xml version="1.0" encoding="utf-8"?>
<p:tagLst xmlns:p="http://schemas.openxmlformats.org/presentationml/2006/main">
  <p:tag name="KSO_WM_FULL_TEXT_BEAUTIFY_COPY_ID" val="101"/>
</p:tagLst>
</file>

<file path=ppt/tags/tag81.xml><?xml version="1.0" encoding="utf-8"?>
<p:tagLst xmlns:p="http://schemas.openxmlformats.org/presentationml/2006/main">
  <p:tag name="KSO_WM_FULL_TEXT_BEAUTIFY_COPY_ID" val="104"/>
</p:tagLst>
</file>

<file path=ppt/tags/tag82.xml><?xml version="1.0" encoding="utf-8"?>
<p:tagLst xmlns:p="http://schemas.openxmlformats.org/presentationml/2006/main">
  <p:tag name="KSO_WM_FULL_TEXT_BEAUTIFY_COPY_ID" val="150995283"/>
</p:tagLst>
</file>

<file path=ppt/tags/tag83.xml><?xml version="1.0" encoding="utf-8"?>
<p:tagLst xmlns:p="http://schemas.openxmlformats.org/presentationml/2006/main">
  <p:tag name="KSO_WM_FULL_TEXT_BEAUTIFY_COPY_ID" val="3"/>
</p:tagLst>
</file>

<file path=ppt/tags/tag84.xml><?xml version="1.0" encoding="utf-8"?>
<p:tagLst xmlns:p="http://schemas.openxmlformats.org/presentationml/2006/main">
  <p:tag name="KSO_WM_FULL_TEXT_BEAUTIFY_COPY_ID" val="4"/>
</p:tagLst>
</file>

<file path=ppt/tags/tag85.xml><?xml version="1.0" encoding="utf-8"?>
<p:tagLst xmlns:p="http://schemas.openxmlformats.org/presentationml/2006/main">
  <p:tag name="KSO_WM_FULL_TEXT_BEAUTIFY_COPY_ID" val="150995251"/>
</p:tagLst>
</file>

<file path=ppt/tags/tag86.xml><?xml version="1.0" encoding="utf-8"?>
<p:tagLst xmlns:p="http://schemas.openxmlformats.org/presentationml/2006/main">
  <p:tag name="KSO_WM_FULL_TEXT_BEAUTIFY_COPY_ID" val="3"/>
</p:tagLst>
</file>

<file path=ppt/tags/tag87.xml><?xml version="1.0" encoding="utf-8"?>
<p:tagLst xmlns:p="http://schemas.openxmlformats.org/presentationml/2006/main">
  <p:tag name="KSO_WM_FULL_TEXT_BEAUTIFY_COPY_ID" val="4"/>
</p:tagLst>
</file>

<file path=ppt/tags/tag88.xml><?xml version="1.0" encoding="utf-8"?>
<p:tagLst xmlns:p="http://schemas.openxmlformats.org/presentationml/2006/main">
  <p:tag name="KSO_WM_FULL_TEXT_BEAUTIFY_COPY_ID" val="6"/>
</p:tagLst>
</file>

<file path=ppt/tags/tag89.xml><?xml version="1.0" encoding="utf-8"?>
<p:tagLst xmlns:p="http://schemas.openxmlformats.org/presentationml/2006/main">
  <p:tag name="KSO_WM_FULL_TEXT_BEAUTIFY_COPY_ID" val="8"/>
</p:tagLst>
</file>

<file path=ppt/tags/tag9.xml><?xml version="1.0" encoding="utf-8"?>
<p:tagLst xmlns:p="http://schemas.openxmlformats.org/presentationml/2006/main">
  <p:tag name="KSO_WM_FULL_TEXT_BEAUTIFY_COPY_ID" val="100"/>
</p:tagLst>
</file>

<file path=ppt/tags/tag90.xml><?xml version="1.0" encoding="utf-8"?>
<p:tagLst xmlns:p="http://schemas.openxmlformats.org/presentationml/2006/main">
  <p:tag name="KSO_WM_FULL_TEXT_BEAUTIFY_COPY_ID" val="9"/>
</p:tagLst>
</file>

<file path=ppt/tags/tag91.xml><?xml version="1.0" encoding="utf-8"?>
<p:tagLst xmlns:p="http://schemas.openxmlformats.org/presentationml/2006/main">
  <p:tag name="KSO_WM_FULL_TEXT_BEAUTIFY_COPY_ID" val="150995252"/>
</p:tagLst>
</file>

<file path=ppt/tags/tag92.xml><?xml version="1.0" encoding="utf-8"?>
<p:tagLst xmlns:p="http://schemas.openxmlformats.org/presentationml/2006/main">
  <p:tag name="KSO_WM_FULL_TEXT_BEAUTIFY_COPY_ID" val="10"/>
</p:tagLst>
</file>

<file path=ppt/tags/tag93.xml><?xml version="1.0" encoding="utf-8"?>
<p:tagLst xmlns:p="http://schemas.openxmlformats.org/presentationml/2006/main">
  <p:tag name="KSO_WM_FULL_TEXT_BEAUTIFY_COPY_ID" val="3"/>
</p:tagLst>
</file>

<file path=ppt/tags/tag94.xml><?xml version="1.0" encoding="utf-8"?>
<p:tagLst xmlns:p="http://schemas.openxmlformats.org/presentationml/2006/main">
  <p:tag name="KSO_WM_FULL_TEXT_BEAUTIFY_COPY_ID" val="6"/>
</p:tagLst>
</file>

<file path=ppt/tags/tag95.xml><?xml version="1.0" encoding="utf-8"?>
<p:tagLst xmlns:p="http://schemas.openxmlformats.org/presentationml/2006/main">
  <p:tag name="KSO_WM_FULL_TEXT_BEAUTIFY_COPY_ID" val="7"/>
</p:tagLst>
</file>

<file path=ppt/tags/tag96.xml><?xml version="1.0" encoding="utf-8"?>
<p:tagLst xmlns:p="http://schemas.openxmlformats.org/presentationml/2006/main">
  <p:tag name="KSO_WM_FULL_TEXT_BEAUTIFY_COPY_ID" val="8"/>
</p:tagLst>
</file>

<file path=ppt/tags/tag97.xml><?xml version="1.0" encoding="utf-8"?>
<p:tagLst xmlns:p="http://schemas.openxmlformats.org/presentationml/2006/main">
  <p:tag name="KSO_WM_FULL_TEXT_BEAUTIFY_COPY_ID" val="9"/>
</p:tagLst>
</file>

<file path=ppt/tags/tag98.xml><?xml version="1.0" encoding="utf-8"?>
<p:tagLst xmlns:p="http://schemas.openxmlformats.org/presentationml/2006/main">
  <p:tag name="KSO_WM_FULL_TEXT_BEAUTIFY_COPY_ID" val="11"/>
</p:tagLst>
</file>

<file path=ppt/tags/tag99.xml><?xml version="1.0" encoding="utf-8"?>
<p:tagLst xmlns:p="http://schemas.openxmlformats.org/presentationml/2006/main">
  <p:tag name="KSO_WM_FULL_TEXT_BEAUTIFY_COPY_ID" val="12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232B43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2B43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2B43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4191</Words>
  <Application>WPS 演示</Application>
  <PresentationFormat>自定义</PresentationFormat>
  <Paragraphs>525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8" baseType="lpstr">
      <vt:lpstr>Arial</vt:lpstr>
      <vt:lpstr>方正书宋_GBK</vt:lpstr>
      <vt:lpstr>Wingdings</vt:lpstr>
      <vt:lpstr>等线</vt:lpstr>
      <vt:lpstr>汉仪中等线KW</vt:lpstr>
      <vt:lpstr>微软雅黑</vt:lpstr>
      <vt:lpstr>Segoe UI Light 8</vt:lpstr>
      <vt:lpstr>Thonburi</vt:lpstr>
      <vt:lpstr>等线 Light</vt:lpstr>
      <vt:lpstr>Arial</vt:lpstr>
      <vt:lpstr>汉仪旗黑</vt:lpstr>
      <vt:lpstr>苹方-简</vt:lpstr>
      <vt:lpstr>Helvetica</vt:lpstr>
      <vt:lpstr>宋体</vt:lpstr>
      <vt:lpstr>Arial Unicode MS</vt:lpstr>
      <vt:lpstr>DengXian</vt:lpstr>
      <vt:lpstr>Calibri</vt:lpstr>
      <vt:lpstr>Helvetica Neue</vt:lpstr>
      <vt:lpstr>Apple Color Emoji</vt:lpstr>
      <vt:lpstr>汉仪书宋二KW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zhongshenen</cp:lastModifiedBy>
  <cp:revision>178</cp:revision>
  <dcterms:created xsi:type="dcterms:W3CDTF">2021-07-09T07:00:56Z</dcterms:created>
  <dcterms:modified xsi:type="dcterms:W3CDTF">2021-07-09T07:00:56Z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2052-3.7.0.5929</vt:lpwstr>
  </property>
  <property fmtid="{D5CDD505-2E9C-101B-9397-08002B2CF9AE}" pid="4" name="ICV">
    <vt:lpwstr>244DDAD1905C4646A473FF90179CA73F</vt:lpwstr>
  </property>
</Properties>
</file>